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57" r:id="rId4"/>
    <p:sldId id="262" r:id="rId5"/>
    <p:sldId id="264" r:id="rId6"/>
    <p:sldId id="263" r:id="rId7"/>
    <p:sldId id="265" r:id="rId8"/>
    <p:sldId id="258" r:id="rId9"/>
    <p:sldId id="272" r:id="rId10"/>
    <p:sldId id="259" r:id="rId11"/>
    <p:sldId id="274" r:id="rId12"/>
    <p:sldId id="275" r:id="rId13"/>
    <p:sldId id="276" r:id="rId14"/>
    <p:sldId id="266" r:id="rId15"/>
    <p:sldId id="260" r:id="rId16"/>
    <p:sldId id="267" r:id="rId17"/>
    <p:sldId id="26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0DC04-8871-4471-886A-AF6DA6941054}"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0EB55-2DBE-4BBE-91FB-9B4856ED28EC}" type="slidenum">
              <a:rPr lang="en-US" smtClean="0"/>
              <a:t>‹#›</a:t>
            </a:fld>
            <a:endParaRPr lang="en-US"/>
          </a:p>
        </p:txBody>
      </p:sp>
    </p:spTree>
    <p:extLst>
      <p:ext uri="{BB962C8B-B14F-4D97-AF65-F5344CB8AC3E}">
        <p14:creationId xmlns:p14="http://schemas.microsoft.com/office/powerpoint/2010/main" val="2536355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05107E-6735-413D-8634-1FB9BE3B7BE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01AE9-3F42-4447-B2A4-088B9F5E60D0}" type="slidenum">
              <a:rPr lang="en-US" smtClean="0"/>
              <a:t>‹#›</a:t>
            </a:fld>
            <a:endParaRPr lang="en-US"/>
          </a:p>
        </p:txBody>
      </p:sp>
    </p:spTree>
    <p:extLst>
      <p:ext uri="{BB962C8B-B14F-4D97-AF65-F5344CB8AC3E}">
        <p14:creationId xmlns:p14="http://schemas.microsoft.com/office/powerpoint/2010/main" val="154154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5107E-6735-413D-8634-1FB9BE3B7BE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01AE9-3F42-4447-B2A4-088B9F5E60D0}" type="slidenum">
              <a:rPr lang="en-US" smtClean="0"/>
              <a:t>‹#›</a:t>
            </a:fld>
            <a:endParaRPr lang="en-US"/>
          </a:p>
        </p:txBody>
      </p:sp>
    </p:spTree>
    <p:extLst>
      <p:ext uri="{BB962C8B-B14F-4D97-AF65-F5344CB8AC3E}">
        <p14:creationId xmlns:p14="http://schemas.microsoft.com/office/powerpoint/2010/main" val="6369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5107E-6735-413D-8634-1FB9BE3B7BE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01AE9-3F42-4447-B2A4-088B9F5E60D0}" type="slidenum">
              <a:rPr lang="en-US" smtClean="0"/>
              <a:t>‹#›</a:t>
            </a:fld>
            <a:endParaRPr lang="en-US"/>
          </a:p>
        </p:txBody>
      </p:sp>
    </p:spTree>
    <p:extLst>
      <p:ext uri="{BB962C8B-B14F-4D97-AF65-F5344CB8AC3E}">
        <p14:creationId xmlns:p14="http://schemas.microsoft.com/office/powerpoint/2010/main" val="184338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5107E-6735-413D-8634-1FB9BE3B7BE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01AE9-3F42-4447-B2A4-088B9F5E60D0}" type="slidenum">
              <a:rPr lang="en-US" smtClean="0"/>
              <a:t>‹#›</a:t>
            </a:fld>
            <a:endParaRPr lang="en-US"/>
          </a:p>
        </p:txBody>
      </p:sp>
    </p:spTree>
    <p:extLst>
      <p:ext uri="{BB962C8B-B14F-4D97-AF65-F5344CB8AC3E}">
        <p14:creationId xmlns:p14="http://schemas.microsoft.com/office/powerpoint/2010/main" val="202141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05107E-6735-413D-8634-1FB9BE3B7BE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01AE9-3F42-4447-B2A4-088B9F5E60D0}" type="slidenum">
              <a:rPr lang="en-US" smtClean="0"/>
              <a:t>‹#›</a:t>
            </a:fld>
            <a:endParaRPr lang="en-US"/>
          </a:p>
        </p:txBody>
      </p:sp>
    </p:spTree>
    <p:extLst>
      <p:ext uri="{BB962C8B-B14F-4D97-AF65-F5344CB8AC3E}">
        <p14:creationId xmlns:p14="http://schemas.microsoft.com/office/powerpoint/2010/main" val="14710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05107E-6735-413D-8634-1FB9BE3B7BE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01AE9-3F42-4447-B2A4-088B9F5E60D0}" type="slidenum">
              <a:rPr lang="en-US" smtClean="0"/>
              <a:t>‹#›</a:t>
            </a:fld>
            <a:endParaRPr lang="en-US"/>
          </a:p>
        </p:txBody>
      </p:sp>
    </p:spTree>
    <p:extLst>
      <p:ext uri="{BB962C8B-B14F-4D97-AF65-F5344CB8AC3E}">
        <p14:creationId xmlns:p14="http://schemas.microsoft.com/office/powerpoint/2010/main" val="326973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05107E-6735-413D-8634-1FB9BE3B7BE5}"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01AE9-3F42-4447-B2A4-088B9F5E60D0}" type="slidenum">
              <a:rPr lang="en-US" smtClean="0"/>
              <a:t>‹#›</a:t>
            </a:fld>
            <a:endParaRPr lang="en-US"/>
          </a:p>
        </p:txBody>
      </p:sp>
    </p:spTree>
    <p:extLst>
      <p:ext uri="{BB962C8B-B14F-4D97-AF65-F5344CB8AC3E}">
        <p14:creationId xmlns:p14="http://schemas.microsoft.com/office/powerpoint/2010/main" val="97881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05107E-6735-413D-8634-1FB9BE3B7BE5}"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01AE9-3F42-4447-B2A4-088B9F5E60D0}" type="slidenum">
              <a:rPr lang="en-US" smtClean="0"/>
              <a:t>‹#›</a:t>
            </a:fld>
            <a:endParaRPr lang="en-US"/>
          </a:p>
        </p:txBody>
      </p:sp>
    </p:spTree>
    <p:extLst>
      <p:ext uri="{BB962C8B-B14F-4D97-AF65-F5344CB8AC3E}">
        <p14:creationId xmlns:p14="http://schemas.microsoft.com/office/powerpoint/2010/main" val="3375142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5107E-6735-413D-8634-1FB9BE3B7BE5}"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01AE9-3F42-4447-B2A4-088B9F5E60D0}" type="slidenum">
              <a:rPr lang="en-US" smtClean="0"/>
              <a:t>‹#›</a:t>
            </a:fld>
            <a:endParaRPr lang="en-US"/>
          </a:p>
        </p:txBody>
      </p:sp>
    </p:spTree>
    <p:extLst>
      <p:ext uri="{BB962C8B-B14F-4D97-AF65-F5344CB8AC3E}">
        <p14:creationId xmlns:p14="http://schemas.microsoft.com/office/powerpoint/2010/main" val="339986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05107E-6735-413D-8634-1FB9BE3B7BE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01AE9-3F42-4447-B2A4-088B9F5E60D0}" type="slidenum">
              <a:rPr lang="en-US" smtClean="0"/>
              <a:t>‹#›</a:t>
            </a:fld>
            <a:endParaRPr lang="en-US"/>
          </a:p>
        </p:txBody>
      </p:sp>
    </p:spTree>
    <p:extLst>
      <p:ext uri="{BB962C8B-B14F-4D97-AF65-F5344CB8AC3E}">
        <p14:creationId xmlns:p14="http://schemas.microsoft.com/office/powerpoint/2010/main" val="36926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05107E-6735-413D-8634-1FB9BE3B7BE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01AE9-3F42-4447-B2A4-088B9F5E60D0}" type="slidenum">
              <a:rPr lang="en-US" smtClean="0"/>
              <a:t>‹#›</a:t>
            </a:fld>
            <a:endParaRPr lang="en-US"/>
          </a:p>
        </p:txBody>
      </p:sp>
    </p:spTree>
    <p:extLst>
      <p:ext uri="{BB962C8B-B14F-4D97-AF65-F5344CB8AC3E}">
        <p14:creationId xmlns:p14="http://schemas.microsoft.com/office/powerpoint/2010/main" val="26242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5107E-6735-413D-8634-1FB9BE3B7BE5}" type="datetimeFigureOut">
              <a:rPr lang="en-US" smtClean="0"/>
              <a:t>8/30/2023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01AE9-3F42-4447-B2A4-088B9F5E60D0}" type="slidenum">
              <a:rPr lang="en-US" smtClean="0"/>
              <a:t>‹#›</a:t>
            </a:fld>
            <a:endParaRPr lang="en-US"/>
          </a:p>
        </p:txBody>
      </p:sp>
    </p:spTree>
    <p:extLst>
      <p:ext uri="{BB962C8B-B14F-4D97-AF65-F5344CB8AC3E}">
        <p14:creationId xmlns:p14="http://schemas.microsoft.com/office/powerpoint/2010/main" val="392424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uckhoedoisong.vn/tan-suat-bi-thoai-hoa-dia-dem-cot-song-rat-cao-169145194.htm" TargetMode="External"/><Relationship Id="rId2" Type="http://schemas.openxmlformats.org/officeDocument/2006/relationships/hyperlink" Target="https://suckhoedoisong.vn/kho-co-con-ngay-cang-nhieu-nguoi-muon-duoc-ho-tro-sinh-san-169188264.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suckhoedoisong.vn/thuoc-nao-ung-pho-voi-tinh-trang-mun-trung-ca-do-deo-khau-trang-169210920103404608.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suckhoedoisong.vn/roi-loan-cuong-duong-bac-si-nam-khoa-bat-mi-cach-thoat-khoi-noi-am-anh-mang-ten-bat-luc-169211005161901321.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ckhoedoisong.vn/ngo-doc-nicotine-dau-hieu-va-cach-xu-tri-169166015.htm" TargetMode="External"/><Relationship Id="rId2" Type="http://schemas.openxmlformats.org/officeDocument/2006/relationships/hyperlink" Target="https://suckhoedoisong.vn/vi-sao-gia-tang-van-nan-su-dung-thuoc-la-dien-tu-o-gioi-tre-hien-nay-169183875.ht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5528"/>
            <a:ext cx="9144000" cy="824003"/>
          </a:xfrm>
        </p:spPr>
        <p:txBody>
          <a:bodyPr>
            <a:normAutofit/>
          </a:bodyPr>
          <a:lstStyle/>
          <a:p>
            <a:r>
              <a:rPr lang="en-US" sz="4400" dirty="0" smtClean="0">
                <a:solidFill>
                  <a:srgbClr val="FF0000"/>
                </a:solidFill>
                <a:latin typeface="Times New Roman" panose="02020603050405020304" pitchFamily="18" charset="0"/>
                <a:cs typeface="Times New Roman" panose="02020603050405020304" pitchFamily="18" charset="0"/>
              </a:rPr>
              <a:t>TÁC HẠI CỦA THUỐC LÁ ĐIỆN TỬ</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71750" y="1463039"/>
            <a:ext cx="10115004" cy="5233015"/>
          </a:xfrm>
        </p:spPr>
        <p:txBody>
          <a:bodyPr/>
          <a:lstStyle/>
          <a:p>
            <a:endParaRPr lang="en-US" dirty="0">
              <a:latin typeface="Times New Roman" panose="02020603050405020304" pitchFamily="18" charset="0"/>
              <a:cs typeface="Times New Roman" panose="02020603050405020304" pitchFamily="18" charset="0"/>
            </a:endParaRPr>
          </a:p>
        </p:txBody>
      </p:sp>
      <p:pic>
        <p:nvPicPr>
          <p:cNvPr id="1026" name="Picture 2" descr="7 nguy cơ tiềm ẩn khi sử dụng thuốc lá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750" y="1463039"/>
            <a:ext cx="10115003" cy="523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8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3" y="0"/>
            <a:ext cx="10515600" cy="831663"/>
          </a:xfrm>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Tác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hại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thuốc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điện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tử</a:t>
            </a:r>
            <a:endParaRPr lang="en-US" dirty="0"/>
          </a:p>
        </p:txBody>
      </p:sp>
      <p:sp>
        <p:nvSpPr>
          <p:cNvPr id="3" name="Content Placeholder 2"/>
          <p:cNvSpPr>
            <a:spLocks noGrp="1"/>
          </p:cNvSpPr>
          <p:nvPr>
            <p:ph idx="1"/>
          </p:nvPr>
        </p:nvSpPr>
        <p:spPr>
          <a:xfrm>
            <a:off x="569258" y="687972"/>
            <a:ext cx="11622741" cy="6170028"/>
          </a:xfrm>
        </p:spPr>
        <p:txBody>
          <a:bodyPr>
            <a:normAutofit fontScale="77500" lnSpcReduction="20000"/>
          </a:bodyPr>
          <a:lstStyle/>
          <a:p>
            <a:pPr indent="0">
              <a:lnSpc>
                <a:spcPct val="170000"/>
              </a:lnSpc>
              <a:buNone/>
            </a:pPr>
            <a:r>
              <a:rPr lang="en-US" b="1" dirty="0" smtClean="0">
                <a:solidFill>
                  <a:srgbClr val="C00000"/>
                </a:solidFill>
                <a:latin typeface="Times New Roman" panose="02020603050405020304" pitchFamily="18" charset="0"/>
                <a:cs typeface="Times New Roman" panose="02020603050405020304" pitchFamily="18" charset="0"/>
              </a:rPr>
              <a:t>3. </a:t>
            </a:r>
            <a:r>
              <a:rPr lang="en-US" b="1" dirty="0" err="1" smtClean="0">
                <a:solidFill>
                  <a:srgbClr val="C00000"/>
                </a:solidFill>
                <a:latin typeface="Times New Roman" panose="02020603050405020304" pitchFamily="18" charset="0"/>
                <a:cs typeface="Times New Roman" panose="02020603050405020304" pitchFamily="18" charset="0"/>
              </a:rPr>
              <a:t>Tâm</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thần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kinh</a:t>
            </a:r>
            <a:r>
              <a:rPr lang="en-US" b="1" dirty="0" smtClean="0">
                <a:solidFill>
                  <a:srgbClr val="C00000"/>
                </a:solidFill>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Thuốc lá điện tử có chứa nicotine gây nghiện cao và có thể làm chậm sự phát triển não bộ ở thanh thiếu niên cũng như ảnh hưởng đến trí nhớ, học tập, sự tập trung, sự chú ý, khả năng kiểm soát bản thân và tâm trạng cũng như làm tăng nguy cơ mắc các chứng nghiện khác sau này trong cuộc sống. Để trẻ em và thanh thiếu niên tiếp xúc với nicotine có thể có tác động lâu dài, gây tổn hại đến sự phát triển của não và dẫn đến nghiện nicotine.</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hoảng</a:t>
            </a:r>
            <a:r>
              <a:rPr lang="en-US" dirty="0" smtClean="0">
                <a:latin typeface="Times New Roman" panose="02020603050405020304" pitchFamily="18" charset="0"/>
                <a:cs typeface="Times New Roman" panose="02020603050405020304" pitchFamily="18" charset="0"/>
              </a:rPr>
              <a:t>, lo </a:t>
            </a:r>
            <a:r>
              <a:rPr lang="en-US" dirty="0" err="1" smtClean="0">
                <a:latin typeface="Times New Roman" panose="02020603050405020304" pitchFamily="18" charset="0"/>
                <a:cs typeface="Times New Roman" panose="02020603050405020304" pitchFamily="18" charset="0"/>
              </a:rPr>
              <a:t>lắng</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ngủ</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Nicotin</a:t>
            </a:r>
            <a:r>
              <a:rPr lang="en-US" dirty="0" smtClean="0">
                <a:latin typeface="Times New Roman" panose="02020603050405020304" pitchFamily="18" charset="0"/>
                <a:cs typeface="Times New Roman" panose="02020603050405020304" pitchFamily="18" charset="0"/>
              </a:rPr>
              <a:t>, ma </a:t>
            </a:r>
            <a:r>
              <a:rPr lang="en-US" dirty="0" err="1" smtClean="0">
                <a:latin typeface="Times New Roman" panose="02020603050405020304" pitchFamily="18" charset="0"/>
                <a:cs typeface="Times New Roman" panose="02020603050405020304" pitchFamily="18" charset="0"/>
              </a:rPr>
              <a:t>túy</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smtClean="0">
                <a:solidFill>
                  <a:srgbClr val="C00000"/>
                </a:solidFill>
                <a:latin typeface="Times New Roman" panose="02020603050405020304" pitchFamily="18" charset="0"/>
                <a:cs typeface="Times New Roman" panose="02020603050405020304" pitchFamily="18" charset="0"/>
              </a:rPr>
              <a:t>4. </a:t>
            </a:r>
            <a:r>
              <a:rPr lang="en-US" b="1" dirty="0" err="1" smtClean="0">
                <a:solidFill>
                  <a:srgbClr val="C00000"/>
                </a:solidFill>
                <a:latin typeface="Times New Roman" panose="02020603050405020304" pitchFamily="18" charset="0"/>
                <a:cs typeface="Times New Roman" panose="02020603050405020304" pitchFamily="18" charset="0"/>
              </a:rPr>
              <a:t>Miễn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dịch</a:t>
            </a:r>
            <a:endParaRPr lang="en-US" b="1" dirty="0" smtClean="0">
              <a:solidFill>
                <a:srgbClr val="C0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chống</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Virus</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hướng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giúp</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khuẩn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phổi</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nhiễm</a:t>
            </a:r>
            <a:r>
              <a:rPr lang="en-US" dirty="0" smtClean="0">
                <a:latin typeface="Times New Roman" panose="02020603050405020304" pitchFamily="18" charset="0"/>
                <a:cs typeface="Times New Roman" panose="02020603050405020304" pitchFamily="18" charset="0"/>
              </a:rPr>
              <a:t> Rhinovirus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virus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&gt;300 gen </a:t>
            </a:r>
            <a:r>
              <a:rPr lang="en-US" dirty="0" err="1" smtClean="0">
                <a:latin typeface="Times New Roman" panose="02020603050405020304" pitchFamily="18" charset="0"/>
                <a:cs typeface="Times New Roman" panose="02020603050405020304" pitchFamily="18" charset="0"/>
              </a:rPr>
              <a:t>liên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miễn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8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rgbClr val="FF0000"/>
                </a:solidFill>
                <a:latin typeface="Times New Roman" panose="02020603050405020304" pitchFamily="18" charset="0"/>
                <a:cs typeface="Times New Roman" panose="02020603050405020304" pitchFamily="18" charset="0"/>
              </a:rPr>
              <a:t>Tác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thuốc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tử</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b="1" dirty="0" smtClean="0">
                <a:solidFill>
                  <a:srgbClr val="FF0000"/>
                </a:solidFill>
                <a:latin typeface="Times New Roman" panose="02020603050405020304" pitchFamily="18" charset="0"/>
                <a:cs typeface="Times New Roman" panose="02020603050405020304" pitchFamily="18" charset="0"/>
              </a:rPr>
              <a:t>5. K</a:t>
            </a:r>
            <a:r>
              <a:rPr lang="vi-VN" b="1" dirty="0" smtClean="0">
                <a:solidFill>
                  <a:srgbClr val="FF0000"/>
                </a:solidFill>
                <a:latin typeface="Times New Roman" panose="02020603050405020304" pitchFamily="18" charset="0"/>
                <a:cs typeface="Times New Roman" panose="02020603050405020304" pitchFamily="18" charset="0"/>
              </a:rPr>
              <a:t>hả </a:t>
            </a:r>
            <a:r>
              <a:rPr lang="vi-VN" b="1" dirty="0">
                <a:solidFill>
                  <a:srgbClr val="FF0000"/>
                </a:solidFill>
                <a:latin typeface="Times New Roman" panose="02020603050405020304" pitchFamily="18" charset="0"/>
                <a:cs typeface="Times New Roman" panose="02020603050405020304" pitchFamily="18" charset="0"/>
              </a:rPr>
              <a:t>năng sinh sản</a:t>
            </a:r>
          </a:p>
          <a:p>
            <a:pPr algn="just"/>
            <a:r>
              <a:rPr lang="vi-VN" dirty="0">
                <a:latin typeface="Times New Roman" panose="02020603050405020304" pitchFamily="18" charset="0"/>
                <a:cs typeface="Times New Roman" panose="02020603050405020304" pitchFamily="18" charset="0"/>
              </a:rPr>
              <a:t>Thuốc lá điện tử có thể ảnh hưởng đến khả năng </a:t>
            </a:r>
            <a:r>
              <a:rPr lang="vi-VN" dirty="0">
                <a:latin typeface="Times New Roman" panose="02020603050405020304" pitchFamily="18" charset="0"/>
                <a:cs typeface="Times New Roman" panose="02020603050405020304" pitchFamily="18" charset="0"/>
                <a:hlinkClick r:id="rId2" tooltip="sinh sản"/>
              </a:rPr>
              <a:t>sinh sản</a:t>
            </a:r>
            <a:r>
              <a:rPr lang="vi-VN" dirty="0">
                <a:latin typeface="Times New Roman" panose="02020603050405020304" pitchFamily="18" charset="0"/>
                <a:cs typeface="Times New Roman" panose="02020603050405020304" pitchFamily="18" charset="0"/>
              </a:rPr>
              <a:t> và khả năng mang thai. Điều này là do thuốc lá điện tử sử dụng hương vị có thể chứa các hóa chất có hại như diethylene glycol và nitrosamine, cả hai đều được ghi nhận là có tác động gây hại đến khả năng sinh sản.</a:t>
            </a:r>
          </a:p>
          <a:p>
            <a:pPr marL="0" indent="0" algn="just">
              <a:buNone/>
            </a:pPr>
            <a:r>
              <a:rPr lang="en-US" b="1" dirty="0" smtClean="0">
                <a:solidFill>
                  <a:srgbClr val="FF0000"/>
                </a:solidFill>
                <a:latin typeface="Times New Roman" panose="02020603050405020304" pitchFamily="18" charset="0"/>
                <a:cs typeface="Times New Roman" panose="02020603050405020304" pitchFamily="18" charset="0"/>
              </a:rPr>
              <a:t>6</a:t>
            </a:r>
            <a:r>
              <a:rPr lang="vi-VN" b="1" dirty="0" smtClean="0">
                <a:solidFill>
                  <a:srgbClr val="FF0000"/>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Đau lưng</a:t>
            </a:r>
          </a:p>
          <a:p>
            <a:pPr algn="just"/>
            <a:r>
              <a:rPr lang="vi-VN" dirty="0">
                <a:latin typeface="Times New Roman" panose="02020603050405020304" pitchFamily="18" charset="0"/>
                <a:cs typeface="Times New Roman" panose="02020603050405020304" pitchFamily="18" charset="0"/>
              </a:rPr>
              <a:t>Nếu sử dụng thuốc lá điện tử và cảm thấy đau thắt lưng, điều này có thể là do thuốc lá điện tử. Nicotine được sử dụng trong thuốc lá điện tử có thể khiến mạch máu của chúng ta trở nên hẹp hơn. Điều này trở thành một vấn đề đối với lưng vì các đĩa đệm ở lưng dưới không nhận đủ lượng máu được cung cấp, có thể dẫn đến</a:t>
            </a:r>
            <a:r>
              <a:rPr lang="vi-VN" dirty="0">
                <a:latin typeface="Times New Roman" panose="02020603050405020304" pitchFamily="18" charset="0"/>
                <a:cs typeface="Times New Roman" panose="02020603050405020304" pitchFamily="18" charset="0"/>
                <a:hlinkClick r:id="rId3" tooltip=" thoái hóa đĩa đệm"/>
              </a:rPr>
              <a:t> thoái hóa đĩa đệm</a:t>
            </a:r>
            <a:r>
              <a:rPr lang="vi-VN" dirty="0">
                <a:latin typeface="Times New Roman" panose="02020603050405020304" pitchFamily="18" charset="0"/>
                <a:cs typeface="Times New Roman" panose="02020603050405020304" pitchFamily="18" charset="0"/>
              </a:rPr>
              <a:t> và các vấn đề về lưng.</a:t>
            </a:r>
          </a:p>
          <a:p>
            <a:pPr algn="just"/>
            <a:endParaRPr lang="en-US" dirty="0"/>
          </a:p>
          <a:p>
            <a:pPr algn="just"/>
            <a:endParaRPr lang="en-US" dirty="0"/>
          </a:p>
        </p:txBody>
      </p:sp>
    </p:spTree>
    <p:extLst>
      <p:ext uri="{BB962C8B-B14F-4D97-AF65-F5344CB8AC3E}">
        <p14:creationId xmlns:p14="http://schemas.microsoft.com/office/powerpoint/2010/main" val="25832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00601"/>
          </a:xfrm>
        </p:spPr>
        <p:txBody>
          <a:bodyPr/>
          <a:lstStyle/>
          <a:p>
            <a:pPr algn="ctr"/>
            <a:r>
              <a:rPr lang="en-US" b="1" dirty="0" err="1">
                <a:solidFill>
                  <a:srgbClr val="FF0000"/>
                </a:solidFill>
                <a:latin typeface="Times New Roman" panose="02020603050405020304" pitchFamily="18" charset="0"/>
                <a:cs typeface="Times New Roman" panose="02020603050405020304" pitchFamily="18" charset="0"/>
              </a:rPr>
              <a:t>Tác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thuốc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tử</a:t>
            </a:r>
            <a:endParaRPr lang="en-US" dirty="0"/>
          </a:p>
        </p:txBody>
      </p:sp>
      <p:sp>
        <p:nvSpPr>
          <p:cNvPr id="3" name="Content Placeholder 2"/>
          <p:cNvSpPr>
            <a:spLocks noGrp="1"/>
          </p:cNvSpPr>
          <p:nvPr>
            <p:ph idx="1"/>
          </p:nvPr>
        </p:nvSpPr>
        <p:spPr>
          <a:xfrm>
            <a:off x="155575" y="1100601"/>
            <a:ext cx="5576047" cy="5757397"/>
          </a:xfrm>
        </p:spPr>
        <p:txBody>
          <a:bodyPr>
            <a:normAutofit fontScale="55000" lnSpcReduction="20000"/>
          </a:bodyPr>
          <a:lstStyle/>
          <a:p>
            <a:pPr marL="0" indent="0">
              <a:buNone/>
            </a:pPr>
            <a:r>
              <a:rPr lang="vi-VN" b="1" dirty="0">
                <a:solidFill>
                  <a:srgbClr val="FF0000"/>
                </a:solidFill>
              </a:rPr>
              <a:t> </a:t>
            </a:r>
            <a:r>
              <a:rPr lang="en-US" sz="3400" b="1" dirty="0" smtClean="0">
                <a:solidFill>
                  <a:srgbClr val="FF0000"/>
                </a:solidFill>
              </a:rPr>
              <a:t>7. </a:t>
            </a:r>
            <a:r>
              <a:rPr lang="vi-VN" sz="3400" b="1" dirty="0" smtClean="0">
                <a:solidFill>
                  <a:srgbClr val="FF0000"/>
                </a:solidFill>
              </a:rPr>
              <a:t>Mụn </a:t>
            </a:r>
            <a:r>
              <a:rPr lang="vi-VN" sz="3400" b="1" dirty="0">
                <a:solidFill>
                  <a:srgbClr val="FF0000"/>
                </a:solidFill>
              </a:rPr>
              <a:t>trứng cá</a:t>
            </a:r>
          </a:p>
          <a:p>
            <a:r>
              <a:rPr lang="vi-VN" sz="3800" dirty="0">
                <a:latin typeface="Times New Roman" panose="02020603050405020304" pitchFamily="18" charset="0"/>
                <a:cs typeface="Times New Roman" panose="02020603050405020304" pitchFamily="18" charset="0"/>
              </a:rPr>
              <a:t>Mặc dù vaping có thể không gây hại như thuốc lá, nhưng vẫn chứa đầy hóa chất. Những hóa chất này sẽ khiến da bạn bị khô, xỉn màu và mất nước. Thuốc lá điện tử không chỉ thúc đẩy </a:t>
            </a:r>
            <a:r>
              <a:rPr lang="vi-VN" sz="3800" dirty="0">
                <a:latin typeface="Times New Roman" panose="02020603050405020304" pitchFamily="18" charset="0"/>
                <a:cs typeface="Times New Roman" panose="02020603050405020304" pitchFamily="18" charset="0"/>
                <a:hlinkClick r:id="rId2" tooltip="mụn trứng cá"/>
              </a:rPr>
              <a:t>mụn trứng cá</a:t>
            </a:r>
            <a:r>
              <a:rPr lang="vi-VN" sz="3800" dirty="0">
                <a:latin typeface="Times New Roman" panose="02020603050405020304" pitchFamily="18" charset="0"/>
                <a:cs typeface="Times New Roman" panose="02020603050405020304" pitchFamily="18" charset="0"/>
              </a:rPr>
              <a:t> do các độc tố có hại trong nicotine mà còn có thể làm tăng quá trình lão hóa sớm, điều này là do nicotine gây ảnh hưởng đến các chất dinh dưỡng quan trọng cho da.</a:t>
            </a:r>
          </a:p>
          <a:p>
            <a:pPr marL="0" indent="0">
              <a:buNone/>
            </a:pPr>
            <a:r>
              <a:rPr lang="en-US" sz="3800" b="1" dirty="0" smtClean="0">
                <a:solidFill>
                  <a:srgbClr val="FF0000"/>
                </a:solidFill>
                <a:latin typeface="Times New Roman" panose="02020603050405020304" pitchFamily="18" charset="0"/>
                <a:cs typeface="Times New Roman" panose="02020603050405020304" pitchFamily="18" charset="0"/>
              </a:rPr>
              <a:t>8.</a:t>
            </a:r>
            <a:r>
              <a:rPr lang="vi-VN" sz="3800" b="1" dirty="0" smtClean="0">
                <a:solidFill>
                  <a:srgbClr val="FF0000"/>
                </a:solidFill>
                <a:latin typeface="Times New Roman" panose="02020603050405020304" pitchFamily="18" charset="0"/>
                <a:cs typeface="Times New Roman" panose="02020603050405020304" pitchFamily="18" charset="0"/>
              </a:rPr>
              <a:t>Gây </a:t>
            </a:r>
            <a:r>
              <a:rPr lang="vi-VN" sz="3800" b="1" dirty="0">
                <a:solidFill>
                  <a:srgbClr val="FF0000"/>
                </a:solidFill>
                <a:latin typeface="Times New Roman" panose="02020603050405020304" pitchFamily="18" charset="0"/>
                <a:cs typeface="Times New Roman" panose="02020603050405020304" pitchFamily="18" charset="0"/>
              </a:rPr>
              <a:t>nghiện</a:t>
            </a:r>
          </a:p>
          <a:p>
            <a:r>
              <a:rPr lang="vi-VN" sz="3800" dirty="0">
                <a:latin typeface="Times New Roman" panose="02020603050405020304" pitchFamily="18" charset="0"/>
                <a:cs typeface="Times New Roman" panose="02020603050405020304" pitchFamily="18" charset="0"/>
              </a:rPr>
              <a:t>Cũng giống như thuốc lá bình thường, thuốc lá điện tử có chứa nicotine và các chất phụ gia. Điều này có nghĩa là ngay cả khi đã chuyển từ thuốc lá sang thuốc lá điện tử, vẫn có nguy cơ gây nghiện. Một nghiên cứu trước đây cũng đã phát hiện ra rằng thuốc lá điện tử có thể có khả năng gây nghiện cao hơn so với thuốc lá hút ở những người trẻ tuổi</a:t>
            </a:r>
            <a:r>
              <a:rPr lang="vi-VN" sz="3800" dirty="0" smtClean="0"/>
              <a:t>.</a:t>
            </a:r>
            <a:r>
              <a:rPr lang="vi-VN" sz="3800" dirty="0"/>
              <a:t/>
            </a:r>
            <a:br>
              <a:rPr lang="vi-VN" sz="3800" dirty="0"/>
            </a:br>
            <a:endParaRPr lang="en-US" sz="3800" dirty="0"/>
          </a:p>
        </p:txBody>
      </p:sp>
      <p:pic>
        <p:nvPicPr>
          <p:cNvPr id="3074" name="Picture 2" descr="Hút Pod Có Nổi Mụn Không? - VAPE24h Vape P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622" y="1100602"/>
            <a:ext cx="6325907" cy="575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313"/>
            <a:ext cx="10515600" cy="885451"/>
          </a:xfrm>
        </p:spPr>
        <p:txBody>
          <a:bodyPr/>
          <a:lstStyle/>
          <a:p>
            <a:pPr algn="ctr"/>
            <a:r>
              <a:rPr lang="en-US" b="1" dirty="0" err="1">
                <a:solidFill>
                  <a:srgbClr val="FF0000"/>
                </a:solidFill>
                <a:latin typeface="Times New Roman" panose="02020603050405020304" pitchFamily="18" charset="0"/>
                <a:cs typeface="Times New Roman" panose="02020603050405020304" pitchFamily="18" charset="0"/>
              </a:rPr>
              <a:t>Tác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thuốc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tử</a:t>
            </a:r>
            <a:endParaRPr lang="en-US" dirty="0"/>
          </a:p>
        </p:txBody>
      </p:sp>
      <p:sp>
        <p:nvSpPr>
          <p:cNvPr id="3" name="Content Placeholder 2"/>
          <p:cNvSpPr>
            <a:spLocks noGrp="1"/>
          </p:cNvSpPr>
          <p:nvPr>
            <p:ph idx="1"/>
          </p:nvPr>
        </p:nvSpPr>
        <p:spPr>
          <a:xfrm>
            <a:off x="138952" y="1180165"/>
            <a:ext cx="12053048" cy="2208493"/>
          </a:xfrm>
        </p:spPr>
        <p:txBody>
          <a:bodyPr/>
          <a:lstStyle/>
          <a:p>
            <a:pPr marL="0" indent="0">
              <a:buNone/>
            </a:pPr>
            <a:r>
              <a:rPr lang="en-US" b="1" i="1" dirty="0">
                <a:solidFill>
                  <a:srgbClr val="FF0000"/>
                </a:solidFill>
                <a:latin typeface="Times New Roman" panose="02020603050405020304" pitchFamily="18" charset="0"/>
                <a:cs typeface="Times New Roman" panose="02020603050405020304" pitchFamily="18" charset="0"/>
              </a:rPr>
              <a:t>9.</a:t>
            </a:r>
            <a:r>
              <a:rPr lang="vi-VN" b="1" i="1" dirty="0">
                <a:solidFill>
                  <a:srgbClr val="FF0000"/>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Đời sống tình dục bị tổn hại</a:t>
            </a:r>
            <a:endParaRPr lang="vi-VN" dirty="0">
              <a:solidFill>
                <a:srgbClr val="FF0000"/>
              </a:solidFill>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Nicotine có thể làm giảm kích thích tình dục cũng như gây ra các vấn đề </a:t>
            </a:r>
            <a:r>
              <a:rPr lang="vi-VN" dirty="0">
                <a:latin typeface="Times New Roman" panose="02020603050405020304" pitchFamily="18" charset="0"/>
                <a:cs typeface="Times New Roman" panose="02020603050405020304" pitchFamily="18" charset="0"/>
                <a:hlinkClick r:id="rId2" tooltip="rối loạn cương dương"/>
              </a:rPr>
              <a:t>rối loạn cương dương</a:t>
            </a:r>
            <a:r>
              <a:rPr lang="vi-VN" dirty="0">
                <a:latin typeface="Times New Roman" panose="02020603050405020304" pitchFamily="18" charset="0"/>
                <a:cs typeface="Times New Roman" panose="02020603050405020304" pitchFamily="18" charset="0"/>
              </a:rPr>
              <a:t> vì nó làm cho các mạch máu bị thu hẹp làm giảm lưu lượng máu. Lưu lượng máu bị hạn chế cũng có nghĩa là thiếu nhạy cảm, vì vậy điều này có nghĩa là khó đạt được cực khoái hơn.</a:t>
            </a:r>
          </a:p>
          <a:p>
            <a:endParaRPr lang="en-US" dirty="0"/>
          </a:p>
        </p:txBody>
      </p:sp>
      <p:pic>
        <p:nvPicPr>
          <p:cNvPr id="4098" name="Picture 2" descr="Giảm hứng thú trong tình dục có phải bị yếu sinh lý không - câu hỏi không  của riêng 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53" y="3388658"/>
            <a:ext cx="11201400" cy="346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59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Tác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hại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thuốc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điện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tử</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smtClean="0">
                <a:solidFill>
                  <a:srgbClr val="C00000"/>
                </a:solidFill>
                <a:latin typeface="Times New Roman" panose="02020603050405020304" pitchFamily="18" charset="0"/>
                <a:cs typeface="Times New Roman" panose="02020603050405020304" pitchFamily="18" charset="0"/>
              </a:rPr>
              <a:t>10</a:t>
            </a:r>
            <a:r>
              <a:rPr lang="en-US" b="1" u="sng" dirty="0" smtClean="0">
                <a:solidFill>
                  <a:srgbClr val="C00000"/>
                </a:solidFill>
                <a:latin typeface="Times New Roman" panose="02020603050405020304" pitchFamily="18" charset="0"/>
                <a:cs typeface="Times New Roman" panose="02020603050405020304" pitchFamily="18" charset="0"/>
              </a:rPr>
              <a:t>. </a:t>
            </a:r>
            <a:r>
              <a:rPr lang="en-US" b="1" u="sng" dirty="0" err="1" smtClean="0">
                <a:solidFill>
                  <a:srgbClr val="C00000"/>
                </a:solidFill>
                <a:latin typeface="Times New Roman" panose="02020603050405020304" pitchFamily="18" charset="0"/>
                <a:cs typeface="Times New Roman" panose="02020603050405020304" pitchFamily="18" charset="0"/>
              </a:rPr>
              <a:t>Các</a:t>
            </a:r>
            <a:r>
              <a:rPr lang="en-US" b="1" u="sng" dirty="0" smtClean="0">
                <a:solidFill>
                  <a:srgbClr val="C00000"/>
                </a:solidFill>
                <a:latin typeface="Times New Roman" panose="02020603050405020304" pitchFamily="18" charset="0"/>
                <a:cs typeface="Times New Roman" panose="02020603050405020304" pitchFamily="18" charset="0"/>
              </a:rPr>
              <a:t> </a:t>
            </a:r>
            <a:r>
              <a:rPr lang="en-US" b="1" u="sng" dirty="0" err="1" smtClean="0">
                <a:solidFill>
                  <a:srgbClr val="C00000"/>
                </a:solidFill>
                <a:latin typeface="Times New Roman" panose="02020603050405020304" pitchFamily="18" charset="0"/>
                <a:cs typeface="Times New Roman" panose="02020603050405020304" pitchFamily="18" charset="0"/>
              </a:rPr>
              <a:t>tác</a:t>
            </a:r>
            <a:r>
              <a:rPr lang="en-US" b="1" u="sng" dirty="0" smtClean="0">
                <a:solidFill>
                  <a:srgbClr val="C00000"/>
                </a:solidFill>
                <a:latin typeface="Times New Roman" panose="02020603050405020304" pitchFamily="18" charset="0"/>
                <a:cs typeface="Times New Roman" panose="02020603050405020304" pitchFamily="18" charset="0"/>
              </a:rPr>
              <a:t> </a:t>
            </a:r>
            <a:r>
              <a:rPr lang="en-US" b="1" u="sng" dirty="0" err="1" smtClean="0">
                <a:solidFill>
                  <a:srgbClr val="C00000"/>
                </a:solidFill>
                <a:latin typeface="Times New Roman" panose="02020603050405020304" pitchFamily="18" charset="0"/>
                <a:cs typeface="Times New Roman" panose="02020603050405020304" pitchFamily="18" charset="0"/>
              </a:rPr>
              <a:t>hại</a:t>
            </a:r>
            <a:r>
              <a:rPr lang="en-US" b="1" u="sng" dirty="0" smtClean="0">
                <a:solidFill>
                  <a:srgbClr val="C00000"/>
                </a:solidFill>
                <a:latin typeface="Times New Roman" panose="02020603050405020304" pitchFamily="18" charset="0"/>
                <a:cs typeface="Times New Roman" panose="02020603050405020304" pitchFamily="18" charset="0"/>
              </a:rPr>
              <a:t> </a:t>
            </a:r>
            <a:r>
              <a:rPr lang="en-US" b="1" u="sng" dirty="0" err="1" smtClean="0">
                <a:solidFill>
                  <a:srgbClr val="C00000"/>
                </a:solidFill>
                <a:latin typeface="Times New Roman" panose="02020603050405020304" pitchFamily="18" charset="0"/>
                <a:cs typeface="Times New Roman" panose="02020603050405020304" pitchFamily="18" charset="0"/>
              </a:rPr>
              <a:t>khác</a:t>
            </a:r>
            <a:r>
              <a:rPr lang="en-US" b="1" u="sng" dirty="0" smtClean="0">
                <a:solidFill>
                  <a:srgbClr val="C00000"/>
                </a:solidFill>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Propylene glycol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Propylene oxide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2B</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Acrolein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oxy </a:t>
            </a:r>
            <a:r>
              <a:rPr lang="en-US" dirty="0" err="1" smtClean="0">
                <a:latin typeface="Times New Roman" panose="02020603050405020304" pitchFamily="18" charset="0"/>
                <a:cs typeface="Times New Roman" panose="02020603050405020304" pitchFamily="18" charset="0"/>
              </a:rPr>
              <a:t>hóa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hưởng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hấp</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Formaldehyde, acetaldehyde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-Saccharides: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furans, aldehyde </a:t>
            </a:r>
            <a:r>
              <a:rPr lang="en-US" dirty="0" err="1" smtClean="0">
                <a:latin typeface="Times New Roman" panose="02020603050405020304" pitchFamily="18" charset="0"/>
                <a:cs typeface="Times New Roman" panose="02020603050405020304" pitchFamily="18" charset="0"/>
              </a:rPr>
              <a:t>kích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hấp</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Diacetyl</a:t>
            </a:r>
            <a:r>
              <a:rPr lang="en-US" dirty="0" smtClean="0">
                <a:latin typeface="Times New Roman" panose="02020603050405020304" pitchFamily="18" charset="0"/>
                <a:cs typeface="Times New Roman" panose="02020603050405020304" pitchFamily="18" charset="0"/>
              </a:rPr>
              <a:t>, acetyl </a:t>
            </a:r>
            <a:r>
              <a:rPr lang="en-US" dirty="0" err="1" smtClean="0">
                <a:latin typeface="Times New Roman" panose="02020603050405020304" pitchFamily="18" charset="0"/>
                <a:cs typeface="Times New Roman" panose="02020603050405020304" pitchFamily="18" charset="0"/>
              </a:rPr>
              <a:t>propionyl</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ngọt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bỏng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popcom</a:t>
            </a:r>
            <a:r>
              <a:rPr lang="en-US" dirty="0" smtClean="0">
                <a:latin typeface="Times New Roman" panose="02020603050405020304" pitchFamily="18" charset="0"/>
                <a:cs typeface="Times New Roman" panose="02020603050405020304" pitchFamily="18" charset="0"/>
              </a:rPr>
              <a:t> lung)</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Cinamaldehyde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chuyển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nhiễm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trùng</a:t>
            </a:r>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0008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03868"/>
            <a:ext cx="10515600" cy="666841"/>
          </a:xfrm>
        </p:spPr>
        <p:txBody>
          <a:bodyPr>
            <a:normAutofit fontScale="90000"/>
          </a:bodyPr>
          <a:lstStyle/>
          <a:p>
            <a:pPr algn="ctr"/>
            <a:r>
              <a:rPr lang="en-US" dirty="0" err="1" smtClean="0">
                <a:solidFill>
                  <a:srgbClr val="FF0000"/>
                </a:solidFill>
                <a:latin typeface="Times New Roman" panose="02020603050405020304" pitchFamily="18" charset="0"/>
                <a:cs typeface="Times New Roman" panose="02020603050405020304" pitchFamily="18" charset="0"/>
              </a:rPr>
              <a:t>Bệnh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lý</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ngộ</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độc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mới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tại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Mỹ</a:t>
            </a:r>
            <a:r>
              <a:rPr lang="en-US" dirty="0" smtClean="0">
                <a:solidFill>
                  <a:srgbClr val="FF0000"/>
                </a:solidFill>
                <a:latin typeface="Times New Roman" panose="02020603050405020304" pitchFamily="18" charset="0"/>
                <a:cs typeface="Times New Roman" panose="02020603050405020304" pitchFamily="18" charset="0"/>
              </a:rPr>
              <a:t> (EVALI)</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9006" y="770708"/>
            <a:ext cx="11834948" cy="5878285"/>
          </a:xfrm>
        </p:spPr>
        <p:txBody>
          <a:bodyPr>
            <a:no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Xét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dịch</a:t>
            </a:r>
            <a:r>
              <a:rPr lang="en-US" sz="2400" dirty="0" smtClean="0">
                <a:latin typeface="Times New Roman" panose="02020603050405020304" pitchFamily="18" charset="0"/>
                <a:cs typeface="Times New Roman" panose="02020603050405020304" pitchFamily="18" charset="0"/>
              </a:rPr>
              <a:t> hút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dịch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thấy</a:t>
            </a:r>
            <a:r>
              <a:rPr lang="en-US" sz="2400" dirty="0" smtClean="0">
                <a:latin typeface="Times New Roman" panose="02020603050405020304" pitchFamily="18" charset="0"/>
                <a:cs typeface="Times New Roman" panose="02020603050405020304" pitchFamily="18" charset="0"/>
              </a:rPr>
              <a:t> vitamin E acetate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khí</a:t>
            </a:r>
            <a:r>
              <a:rPr lang="en-US" sz="2400" dirty="0" smtClean="0">
                <a:latin typeface="Times New Roman" panose="02020603050405020304" pitchFamily="18" charset="0"/>
                <a:cs typeface="Times New Roman" panose="02020603050405020304" pitchFamily="18" charset="0"/>
              </a:rPr>
              <a:t> ketene </a:t>
            </a:r>
            <a:r>
              <a:rPr lang="en-US" sz="2400" dirty="0" err="1" smtClean="0">
                <a:latin typeface="Times New Roman" panose="02020603050405020304" pitchFamily="18" charset="0"/>
                <a:cs typeface="Times New Roman" panose="02020603050405020304" pitchFamily="18" charset="0"/>
              </a:rPr>
              <a:t>độc</a:t>
            </a:r>
            <a:r>
              <a:rPr lang="en-US" sz="2400" dirty="0" smtClean="0">
                <a:latin typeface="Times New Roman" panose="02020603050405020304" pitchFamily="18" charset="0"/>
                <a:cs typeface="Times New Roman" panose="02020603050405020304" pitchFamily="18" charset="0"/>
              </a:rPr>
              <a:t>.</a:t>
            </a:r>
          </a:p>
          <a:p>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EVALI: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giờ</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viện</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thở</a:t>
            </a:r>
            <a:r>
              <a:rPr lang="en-US" sz="2400" dirty="0" smtClean="0">
                <a:latin typeface="Times New Roman" panose="02020603050405020304" pitchFamily="18" charset="0"/>
                <a:cs typeface="Times New Roman" panose="02020603050405020304" pitchFamily="18" charset="0"/>
              </a:rPr>
              <a:t>, ho, </a:t>
            </a: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ỉa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mệt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áu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CRP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GOT/GPT </a:t>
            </a:r>
            <a:r>
              <a:rPr lang="en-US" sz="2400" dirty="0" err="1" smtClean="0">
                <a:latin typeface="Times New Roman" panose="02020603050405020304" pitchFamily="18" charset="0"/>
                <a:cs typeface="Times New Roman" panose="02020603050405020304" pitchFamily="18" charset="0"/>
              </a:rPr>
              <a:t>tăng</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XQ</a:t>
            </a:r>
          </a:p>
          <a:p>
            <a:r>
              <a:rPr lang="en-US" sz="2400" dirty="0" err="1" smtClean="0">
                <a:latin typeface="Times New Roman" panose="02020603050405020304" pitchFamily="18" charset="0"/>
                <a:cs typeface="Times New Roman" panose="02020603050405020304" pitchFamily="18" charset="0"/>
              </a:rPr>
              <a:t>Tiên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25-85%các ca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khuyếch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kéo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viện</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hút </a:t>
            </a:r>
            <a:r>
              <a:rPr lang="en-US" sz="2400" dirty="0" err="1" smtClean="0">
                <a:latin typeface="Times New Roman" panose="02020603050405020304" pitchFamily="18" charset="0"/>
                <a:cs typeface="Times New Roman" panose="02020603050405020304" pitchFamily="18" charset="0"/>
              </a:rPr>
              <a:t>thuốc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kẽ</a:t>
            </a:r>
            <a:r>
              <a:rPr lang="en-US" sz="2400" dirty="0" smtClean="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Theo CDC, 84% các trường hợp EVALI có liên quan đến các sản phẩm chứa cần sa. Tính đến tháng 2/2020, đã có 68 trường hợp tử vong do EVALI được xác nhận tại 29 bang của nước Mỹ.</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16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pPr algn="ctr"/>
            <a:r>
              <a:rPr lang="en-US" dirty="0" err="1" smtClean="0">
                <a:solidFill>
                  <a:srgbClr val="FF0000"/>
                </a:solidFill>
                <a:latin typeface="Times New Roman" panose="02020603050405020304" pitchFamily="18" charset="0"/>
                <a:cs typeface="Times New Roman" panose="02020603050405020304" pitchFamily="18" charset="0"/>
              </a:rPr>
              <a:t>Ngộ</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độc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cần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trong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thuốc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lá</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điện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tử</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3143" y="1371600"/>
            <a:ext cx="10700657" cy="4805363"/>
          </a:xfrm>
        </p:spPr>
        <p:txBody>
          <a:bodyPr>
            <a:normAutofit fontScale="70000" lnSpcReduction="20000"/>
          </a:bodyPr>
          <a:lstStyle/>
          <a:p>
            <a:pPr algn="just"/>
            <a:r>
              <a:rPr lang="vi-VN" b="1" dirty="0">
                <a:latin typeface="Times New Roman" panose="02020603050405020304" pitchFamily="18" charset="0"/>
                <a:cs typeface="Times New Roman" panose="02020603050405020304" pitchFamily="18" charset="0"/>
              </a:rPr>
              <a:t>Mới đây, Trung tâm Chống độc, Bệnh viện Bạch Mai tiếp nhận nữ bệnh nhân 20 tuổi ở Hà Nội, trong tình trạng hôn mê sâu, suy tim, tổn thương não lan tỏa tất cả các vị trí, tổn thương gan… do ngộ độc một chất ma túy thế hệ mới có trong thuốc lá điện tử.</a:t>
            </a:r>
            <a:endParaRPr lang="vi-VN"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Gia đình cho biết, bệnh nhân chưa hút thuốc bao giờ. Ngày 25/7, bệnh nhân có đi chơi với bạn và hút thuốc lá điện tử. Sau khi hút thì từ khoảng 18h đến 22h ngày 25/7, bệnh nhân bất tỉnh. Bạn bè đưa bệnh nhân vào bệnh viện tuyến cơ sở nhưng do bệnh nhân hôn mê sâu, tụt huyết áp nên 1h sáng ngày 27/7, bệnh nhân được bệnh viện chuyển đến Trung tâm Chống độc, Bệnh viện Bạch Mai. Gia đình đã mang mẫu lọ dung dịch thuốc lá điện tử mà bệnh nhân hút đến để các bác sĩ của Trung tâm Chống độc xác định độc chất.</a:t>
            </a:r>
          </a:p>
          <a:p>
            <a:pPr algn="just"/>
            <a:r>
              <a:rPr lang="vi-VN" dirty="0">
                <a:latin typeface="Times New Roman" panose="02020603050405020304" pitchFamily="18" charset="0"/>
                <a:cs typeface="Times New Roman" panose="02020603050405020304" pitchFamily="18" charset="0"/>
              </a:rPr>
              <a:t>Theo Tiến sĩ, bác sĩ Nguyễn Trung Nguyên, Giám đốc Trung tâm Chống độc, Bệnh viện Bạch Mai cho biết, bệnh nhân đang trong tình trạng rất nguy kịch do tổn thương và suy nhiều cơ quan, trong đó nặng nhất là tổn thương não lan tỏa tại tất cả các vị trí.</a:t>
            </a:r>
          </a:p>
          <a:p>
            <a:pPr algn="just"/>
            <a:r>
              <a:rPr lang="vi-VN" dirty="0">
                <a:latin typeface="Times New Roman" panose="02020603050405020304" pitchFamily="18" charset="0"/>
                <a:cs typeface="Times New Roman" panose="02020603050405020304" pitchFamily="18" charset="0"/>
              </a:rPr>
              <a:t>Trường hợp của bệnh nhân gần giống như ca đột quỵ não, nhưng nặng hơn rất nhiều. Nếu đột quỵ não chỉ gây tổ thương nhỏ ở một số vị trí thì ở trường hợp này là tổn thương gần như toàn bộ não. Ngoài ra, bệnh nhân còn bị tổn thương và suy tim nặng, suy thận, tổn thương gan. Tiên lượng điều trị và hồi phục của bệnh nhân là vô cùng dè dặt.</a:t>
            </a:r>
          </a:p>
          <a:p>
            <a:pPr algn="just"/>
            <a:r>
              <a:rPr lang="vi-VN" dirty="0">
                <a:latin typeface="Times New Roman" panose="02020603050405020304" pitchFamily="18" charset="0"/>
                <a:cs typeface="Times New Roman" panose="02020603050405020304" pitchFamily="18" charset="0"/>
              </a:rPr>
              <a:t>Kết quả xét nghiệm mẫu từ Viện Pháp y Quốc gia tìm thấy chất cần sa tổng hợp ADB- Butinaca trong lọ dung dịch thuốc lá điện tử mà bệnh nhân hút. Vì vậy, có thể xác định, bệnh nhân bị ngộ độc do chất cần sa tổng hợp có trong thuốc lá điện tử. Đây là loại ma túy thế hệ mới, là chất độc.</a:t>
            </a:r>
          </a:p>
          <a:p>
            <a:endParaRPr lang="en-US" dirty="0"/>
          </a:p>
        </p:txBody>
      </p:sp>
    </p:spTree>
    <p:extLst>
      <p:ext uri="{BB962C8B-B14F-4D97-AF65-F5344CB8AC3E}">
        <p14:creationId xmlns:p14="http://schemas.microsoft.com/office/powerpoint/2010/main" val="270041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lstStyle/>
          <a:p>
            <a:pPr algn="ctr"/>
            <a:r>
              <a:rPr lang="en-US" dirty="0" err="1" smtClean="0">
                <a:solidFill>
                  <a:srgbClr val="FF0000"/>
                </a:solidFill>
                <a:latin typeface="Times New Roman" panose="02020603050405020304" pitchFamily="18" charset="0"/>
                <a:cs typeface="Times New Roman" panose="02020603050405020304" pitchFamily="18" charset="0"/>
              </a:rPr>
              <a:t>Hít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thụ</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động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với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hơi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thuốc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lá</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điện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tử</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97726"/>
            <a:ext cx="10515600" cy="5238205"/>
          </a:xfrm>
        </p:spPr>
        <p:txBody>
          <a:bodyPr>
            <a:normAutofit fontScale="85000" lnSpcReduction="20000"/>
          </a:bodyPr>
          <a:lstStyle/>
          <a:p>
            <a:pPr algn="just"/>
            <a:r>
              <a:rPr lang="en-US" dirty="0" smtClean="0">
                <a:latin typeface="Times New Roman" panose="02020603050405020304" pitchFamily="18" charset="0"/>
                <a:cs typeface="Times New Roman" panose="02020603050405020304" pitchFamily="18" charset="0"/>
              </a:rPr>
              <a:t>T</a:t>
            </a:r>
            <a:r>
              <a:rPr lang="vi-VN" dirty="0" smtClean="0">
                <a:latin typeface="Times New Roman" panose="02020603050405020304" pitchFamily="18" charset="0"/>
                <a:cs typeface="Times New Roman" panose="02020603050405020304" pitchFamily="18" charset="0"/>
              </a:rPr>
              <a:t>huốc </a:t>
            </a:r>
            <a:r>
              <a:rPr lang="vi-VN" dirty="0">
                <a:latin typeface="Times New Roman" panose="02020603050405020304" pitchFamily="18" charset="0"/>
                <a:cs typeface="Times New Roman" panose="02020603050405020304" pitchFamily="18" charset="0"/>
              </a:rPr>
              <a:t>lá điện tử có chứa chất nicotin. Chất này sẽ qua thuốc lá điện tử vào cơ thể con người (dạng nicotin lỏng được đốt cháy) vẫn là nicotin giống thuốc lá điếu. Nicotin là chất độc thần kinh và khiến cho não bộ dần phụ thuộc từ đó gây ra hiện tượng nghiện cùng các tác hại đối với người hút (chủ động và thụ động). Ngoài ra, nicotine cũng gây ảnh hưởng đến tim mạch máu.</a:t>
            </a:r>
          </a:p>
          <a:p>
            <a:pPr algn="just"/>
            <a:r>
              <a:rPr lang="vi-VN" dirty="0">
                <a:latin typeface="Times New Roman" panose="02020603050405020304" pitchFamily="18" charset="0"/>
                <a:cs typeface="Times New Roman" panose="02020603050405020304" pitchFamily="18" charset="0"/>
              </a:rPr>
              <a:t>Bên cạnh đó, các chất hóa học trong tinh dầu thuốc lá điện tử nhằm tạo mùi, tạo khói và tạo cảm giác sảng khoái sau khi hút được phả ra ngoài môi trường có thể chứa kim loại nặng (chromium, nickel...). Các chất này sẽ không mất đi mà vào cơ thể con người qua làn khói, có thể là nơi khởi phát ung thư giống như Acrolein khi được hít sâu vào phổi (một chất sinh ra do sự phân hủy glycerin ở nhiệt độ cao).</a:t>
            </a:r>
          </a:p>
          <a:p>
            <a:pPr algn="just"/>
            <a:r>
              <a:rPr lang="vi-VN" dirty="0" smtClean="0">
                <a:latin typeface="Times New Roman" panose="02020603050405020304" pitchFamily="18" charset="0"/>
                <a:cs typeface="Times New Roman" panose="02020603050405020304" pitchFamily="18" charset="0"/>
              </a:rPr>
              <a:t>Các </a:t>
            </a:r>
            <a:r>
              <a:rPr lang="vi-VN" dirty="0">
                <a:latin typeface="Times New Roman" panose="02020603050405020304" pitchFamily="18" charset="0"/>
                <a:cs typeface="Times New Roman" panose="02020603050405020304" pitchFamily="18" charset="0"/>
              </a:rPr>
              <a:t>nghiên cứu đã chỉ ra rằng, trong khói thuốc lá điện tử vẫn chứa formaldehyde, benzene và nitrosamines (chất đặc biệt có trong thuốc lá và gây ung thư), acetaldehyde và các chất gây ung thư khác.</a:t>
            </a:r>
          </a:p>
          <a:p>
            <a:pPr algn="just"/>
            <a:r>
              <a:rPr lang="vi-VN" dirty="0">
                <a:latin typeface="Times New Roman" panose="02020603050405020304" pitchFamily="18" charset="0"/>
                <a:cs typeface="Times New Roman" panose="02020603050405020304" pitchFamily="18" charset="0"/>
              </a:rPr>
              <a:t>Vì vậy, người hít phải khói thuốc lá điện tử thụ động cũng giống như người hút trực tiếp đều có nguy cơ mắc hơn 25 loại bệnh. Nặng nề nhất như: Ung thư phổi, ung thư thanh quản, bệnh phổi tắc nghẽn mạn tính, đột quỵ, xuất huyết não, ung thư dạ dày… Hay các vấn đề sẽ ảnh đến chất lượng cuộc sống: Vô sinh, liệt dương, bệnh lý răng miệng, bệnh lý đại tràng, dạ dày,…</a:t>
            </a:r>
          </a:p>
        </p:txBody>
      </p:sp>
    </p:spTree>
    <p:extLst>
      <p:ext uri="{BB962C8B-B14F-4D97-AF65-F5344CB8AC3E}">
        <p14:creationId xmlns:p14="http://schemas.microsoft.com/office/powerpoint/2010/main" val="2132739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Những lời cảm ơn hay, chân thành nhất trong cuộc sống - HLT-LifeStyle -  Thời trang, làm đẹp, du lịch, ẩm thự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50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9616"/>
          </a:xfrm>
        </p:spPr>
        <p:txBody>
          <a:bodyPr>
            <a:normAutofit fontScale="90000"/>
          </a:bodyPr>
          <a:lstStyle/>
          <a:p>
            <a:pPr algn="ctr"/>
            <a:r>
              <a:rPr lang="vi-VN" b="1" dirty="0">
                <a:solidFill>
                  <a:srgbClr val="FF0000"/>
                </a:solidFill>
              </a:rPr>
              <a:t>Thuốc lá điện tử là gì?</a:t>
            </a:r>
            <a:r>
              <a:rPr lang="vi-VN" dirty="0">
                <a:solidFill>
                  <a:srgbClr val="FF0000"/>
                </a:solidFill>
              </a:rPr>
              <a:t/>
            </a:r>
            <a:br>
              <a:rPr lang="vi-VN"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117568" y="982664"/>
            <a:ext cx="6127376" cy="6009807"/>
          </a:xfrm>
        </p:spPr>
        <p:txBody>
          <a:bodyPr>
            <a:normAutofit fontScale="77500" lnSpcReduction="20000"/>
          </a:bodyPr>
          <a:lstStyle/>
          <a:p>
            <a:pPr algn="just"/>
            <a:r>
              <a:rPr lang="vi-VN" dirty="0" smtClean="0">
                <a:latin typeface="+mj-lt"/>
                <a:hlinkClick r:id="rId2" tooltip="Thuốc lá điện tử"/>
              </a:rPr>
              <a:t>Thuốc </a:t>
            </a:r>
            <a:r>
              <a:rPr lang="vi-VN" dirty="0">
                <a:latin typeface="+mj-lt"/>
                <a:hlinkClick r:id="rId2" tooltip="Thuốc lá điện tử"/>
              </a:rPr>
              <a:t>lá điện tử</a:t>
            </a:r>
            <a:r>
              <a:rPr lang="vi-VN" dirty="0">
                <a:latin typeface="+mj-lt"/>
              </a:rPr>
              <a:t> là một thiết bị cho phép hít </a:t>
            </a:r>
            <a:r>
              <a:rPr lang="vi-VN" dirty="0">
                <a:latin typeface="+mj-lt"/>
                <a:hlinkClick r:id="rId3" tooltip="nicotine"/>
              </a:rPr>
              <a:t>nicotine</a:t>
            </a:r>
            <a:r>
              <a:rPr lang="vi-VN" dirty="0">
                <a:latin typeface="+mj-lt"/>
              </a:rPr>
              <a:t> ở dạng hơi chứ không phải khói - đó là lý do tại sao còn được gọi nó là vaping. </a:t>
            </a:r>
          </a:p>
          <a:p>
            <a:pPr algn="just"/>
            <a:r>
              <a:rPr lang="vi-VN" dirty="0">
                <a:latin typeface="+mj-lt"/>
              </a:rPr>
              <a:t>Thuốc lá điện tử mô phỏng hình dạng và chức năng của thuốc lá thông thường. Nhưng khác với thuốc lá thường, thuốc lá điện tử không tạo khói mà tạo ra luồng hơi có mùi vị và cảm giác giống thuốc lá thật.</a:t>
            </a:r>
          </a:p>
          <a:p>
            <a:pPr algn="just"/>
            <a:r>
              <a:rPr lang="vi-VN" dirty="0">
                <a:latin typeface="+mj-lt"/>
              </a:rPr>
              <a:t>Một số sản phẩm thuốc lá điện tử được tạo ra trông giống như thuốc lá điếu, xì gà hoặc tẩu thuốc thông thường, một số giống như bút, thanh USB.</a:t>
            </a:r>
          </a:p>
          <a:p>
            <a:pPr algn="just"/>
            <a:r>
              <a:rPr lang="vi-VN" dirty="0">
                <a:latin typeface="+mj-lt"/>
              </a:rPr>
              <a:t>Thuốc lá điện tử không đốt thuốc lá hoặc tạo ra khí carbon monoxide - hai trong số những mối nguy hiểm lớn nhất đối với người hút thuốc nên thường được coi là an toàn hơn thuốc lá. Nhưng theo Hiệp hội Phổi Mỹ, hầu hết tất cả các loại thuốc lá điện tử đều chứa nicotine. Ngay cả một số sản phẩm tuyên bố không có bất kỳ nicotine nào vẫn có thể chứa nicotine trong thành phần. Một nghiên cứu năm 2014 cho thấy lượng nicotine trong các sản phẩm thuốc lá điện tử thường khác đáng kể so với hàm lượng được ghi trên bao bì.  </a:t>
            </a:r>
          </a:p>
          <a:p>
            <a:endParaRPr lang="en-US" dirty="0"/>
          </a:p>
        </p:txBody>
      </p:sp>
      <p:pic>
        <p:nvPicPr>
          <p:cNvPr id="1026" name="Picture 2" descr="Hút thuốc lá điện tử: Rủi ro và hậu quả khôn lường với trẻ vị thành niên –  Bệnh viện đa khoa huyện Quốc O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297" y="954742"/>
            <a:ext cx="5377794" cy="537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9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97" y="172186"/>
            <a:ext cx="11179278" cy="814746"/>
          </a:xfrm>
          <a:solidFill>
            <a:schemeClr val="bg1"/>
          </a:solidFill>
        </p:spPr>
        <p:txBody>
          <a:bodyPr tIns="640080">
            <a:noAutofit/>
          </a:bodyPr>
          <a:lstStyle/>
          <a:p>
            <a:pPr lvl="0" algn="ctr"/>
            <a:r>
              <a:rPr lang="en-US" sz="4200" b="1" dirty="0" err="1">
                <a:solidFill>
                  <a:srgbClr val="FF0000"/>
                </a:solidFill>
                <a:latin typeface="Times New Roman" panose="02020603050405020304" pitchFamily="18" charset="0"/>
                <a:cs typeface="Times New Roman" panose="02020603050405020304" pitchFamily="18" charset="0"/>
              </a:rPr>
              <a:t>Các</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thành</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phần</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có</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trong</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thuốc</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lá</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điện</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smtClean="0">
                <a:solidFill>
                  <a:srgbClr val="FF0000"/>
                </a:solidFill>
                <a:latin typeface="Times New Roman" panose="02020603050405020304" pitchFamily="18" charset="0"/>
                <a:cs typeface="Times New Roman" panose="02020603050405020304" pitchFamily="18" charset="0"/>
              </a:rPr>
              <a:t>tử</a:t>
            </a:r>
            <a:r>
              <a:rPr lang="en-US" sz="4200" dirty="0">
                <a:solidFill>
                  <a:srgbClr val="FF0000"/>
                </a:solidFill>
                <a:latin typeface="Times New Roman" panose="02020603050405020304" pitchFamily="18" charset="0"/>
                <a:cs typeface="Times New Roman" panose="02020603050405020304" pitchFamily="18" charset="0"/>
              </a:rPr>
              <a:t/>
            </a:r>
            <a:br>
              <a:rPr lang="en-US" sz="4200" dirty="0">
                <a:solidFill>
                  <a:srgbClr val="FF0000"/>
                </a:solidFill>
                <a:latin typeface="Times New Roman" panose="02020603050405020304" pitchFamily="18" charset="0"/>
                <a:cs typeface="Times New Roman" panose="02020603050405020304" pitchFamily="18" charset="0"/>
              </a:rPr>
            </a:br>
            <a:endParaRPr lang="en-US" sz="4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776" y="1129554"/>
            <a:ext cx="8014903" cy="5581930"/>
          </a:xfrm>
        </p:spPr>
        <p:txBody>
          <a:bodyPr>
            <a:normAutofit fontScale="77500" lnSpcReduction="20000"/>
          </a:bodyPr>
          <a:lstStyle/>
          <a:p>
            <a:pPr algn="just"/>
            <a:r>
              <a:rPr lang="en-US" dirty="0"/>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xịt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xịt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ự</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65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Theo </a:t>
            </a:r>
            <a:r>
              <a:rPr lang="en-US" dirty="0" err="1">
                <a:latin typeface="Times New Roman" panose="02020603050405020304" pitchFamily="18" charset="0"/>
                <a:cs typeface="Times New Roman" panose="02020603050405020304" pitchFamily="18" charset="0"/>
              </a:rPr>
              <a:t>Giám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xịt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a:t>
            </a:r>
          </a:p>
          <a:p>
            <a:pPr lvl="0" algn="just"/>
            <a:r>
              <a:rPr lang="en-US" dirty="0" smtClean="0">
                <a:latin typeface="Times New Roman" panose="02020603050405020304" pitchFamily="18" charset="0"/>
                <a:cs typeface="Times New Roman" panose="02020603050405020304" pitchFamily="18" charset="0"/>
              </a:rPr>
              <a:t>Nicotine: </a:t>
            </a:r>
            <a:r>
              <a:rPr lang="en-US" dirty="0" err="1" smtClean="0">
                <a:latin typeface="Times New Roman" panose="02020603050405020304" pitchFamily="18" charset="0"/>
                <a:cs typeface="Times New Roman" panose="02020603050405020304" pitchFamily="18" charset="0"/>
              </a:rPr>
              <a: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hết</a:t>
            </a:r>
            <a:endParaRPr lang="en-US" dirty="0" smtClean="0">
              <a:latin typeface="Times New Roman" panose="02020603050405020304" pitchFamily="18" charset="0"/>
              <a:cs typeface="Times New Roman" panose="02020603050405020304" pitchFamily="18" charset="0"/>
            </a:endParaRPr>
          </a:p>
          <a:p>
            <a:pPr lvl="0" algn="just"/>
            <a:r>
              <a:rPr lang="en-US" dirty="0" err="1" smtClean="0">
                <a:latin typeface="Times New Roman" panose="02020603050405020304" pitchFamily="18" charset="0"/>
                <a:cs typeface="Times New Roman" panose="02020603050405020304" pitchFamily="18" charset="0"/>
              </a:rPr>
              <a:t>Methol</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chịu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dễ</a:t>
            </a:r>
            <a:r>
              <a:rPr lang="en-US" dirty="0" smtClean="0">
                <a:latin typeface="Times New Roman" panose="02020603050405020304" pitchFamily="18" charset="0"/>
                <a:cs typeface="Times New Roman" panose="02020603050405020304" pitchFamily="18" charset="0"/>
              </a:rPr>
              <a:t> hút</a:t>
            </a:r>
          </a:p>
          <a:p>
            <a:pPr lvl="0" algn="just"/>
            <a:r>
              <a:rPr lang="en-US" dirty="0" err="1" smtClean="0">
                <a:latin typeface="Times New Roman" panose="02020603050405020304" pitchFamily="18" charset="0"/>
                <a:cs typeface="Times New Roman" panose="02020603050405020304" pitchFamily="18" charset="0"/>
              </a:rPr>
              <a:t>Diacetyl</a:t>
            </a:r>
            <a:r>
              <a:rPr lang="en-US" dirty="0" smtClean="0">
                <a:latin typeface="Times New Roman" panose="02020603050405020304" pitchFamily="18" charset="0"/>
                <a:cs typeface="Times New Roman" panose="02020603050405020304" pitchFamily="18" charset="0"/>
              </a:rPr>
              <a:t>, acetyl </a:t>
            </a:r>
            <a:r>
              <a:rPr lang="en-US" dirty="0" err="1" smtClean="0">
                <a:latin typeface="Times New Roman" panose="02020603050405020304" pitchFamily="18" charset="0"/>
                <a:cs typeface="Times New Roman" panose="02020603050405020304" pitchFamily="18" charset="0"/>
              </a:rPr>
              <a:t>propionyl</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ngọt</a:t>
            </a:r>
            <a:endParaRPr lang="en-US"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im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nặng</a:t>
            </a:r>
            <a:r>
              <a:rPr lang="en-US" dirty="0" smtClean="0">
                <a:latin typeface="Times New Roman" panose="02020603050405020304" pitchFamily="18" charset="0"/>
                <a:cs typeface="Times New Roman" panose="02020603050405020304" pitchFamily="18" charset="0"/>
              </a:rPr>
              <a:t>: Cadmium,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Crom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Nikel</a:t>
            </a:r>
            <a:r>
              <a:rPr lang="en-US" dirty="0" smtClean="0">
                <a:latin typeface="Times New Roman" panose="02020603050405020304" pitchFamily="18" charset="0"/>
                <a:cs typeface="Times New Roman" panose="02020603050405020304" pitchFamily="18" charset="0"/>
              </a:rPr>
              <a:t>, Silver,</a:t>
            </a:r>
          </a:p>
          <a:p>
            <a:pPr lvl="0" algn="just"/>
            <a:r>
              <a:rPr lang="en-US" dirty="0" smtClean="0">
                <a:latin typeface="Times New Roman" panose="02020603050405020304" pitchFamily="18" charset="0"/>
                <a:cs typeface="Times New Roman" panose="02020603050405020304" pitchFamily="18" charset="0"/>
              </a:rPr>
              <a:t>Ma </a:t>
            </a:r>
            <a:r>
              <a:rPr lang="en-US" dirty="0" err="1" smtClean="0">
                <a:latin typeface="Times New Roman" panose="02020603050405020304" pitchFamily="18" charset="0"/>
                <a:cs typeface="Times New Roman" panose="02020603050405020304" pitchFamily="18" charset="0"/>
              </a:rPr>
              <a:t>túy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endParaRPr lang="en-US" dirty="0">
              <a:latin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C</a:t>
            </a:r>
            <a:r>
              <a:rPr lang="en-US" dirty="0" err="1" smtClean="0">
                <a:latin typeface="Times New Roman" panose="02020603050405020304" pitchFamily="18" charset="0"/>
                <a:cs typeface="Times New Roman" panose="02020603050405020304" pitchFamily="18" charset="0"/>
              </a:rPr>
              <a:t>ác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hóa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thậm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a:t>
            </a:r>
            <a:r>
              <a:rPr lang="en-US" dirty="0" smtClean="0">
                <a:latin typeface="Times New Roman" panose="02020603050405020304" pitchFamily="18" charset="0"/>
                <a:cs typeface="Times New Roman" panose="02020603050405020304" pitchFamily="18" charset="0"/>
              </a:rPr>
              <a:t> y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C</a:t>
            </a:r>
            <a:r>
              <a:rPr lang="en-US" dirty="0" err="1" smtClean="0">
                <a:latin typeface="Times New Roman" panose="02020603050405020304" pitchFamily="18" charset="0"/>
                <a:cs typeface="Times New Roman" panose="02020603050405020304" pitchFamily="18" charset="0"/>
              </a:rPr>
              <a:t>ác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mịn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hen </a:t>
            </a:r>
            <a:r>
              <a:rPr lang="en-US" dirty="0" err="1">
                <a:latin typeface="Times New Roman" panose="02020603050405020304" pitchFamily="18" charset="0"/>
                <a:cs typeface="Times New Roman" panose="02020603050405020304" pitchFamily="18" charset="0"/>
              </a:rPr>
              <a:t>suyễn</a:t>
            </a:r>
            <a:r>
              <a:rPr lang="en-US" baseline="30000"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endParaRPr lang="en-US" dirty="0">
              <a:latin typeface="Times New Roman" panose="02020603050405020304" pitchFamily="18" charset="0"/>
              <a:cs typeface="Times New Roman" panose="02020603050405020304" pitchFamily="18" charset="0"/>
            </a:endParaRPr>
          </a:p>
          <a:p>
            <a:pPr lvl="0" algn="just"/>
            <a:endParaRPr lang="en-US" dirty="0"/>
          </a:p>
          <a:p>
            <a:endParaRPr lang="en-US" dirty="0"/>
          </a:p>
        </p:txBody>
      </p:sp>
      <p:pic>
        <p:nvPicPr>
          <p:cNvPr id="2050" name="Picture 2" descr="Thành phần của khói thuốc lá điện tử có hại sức khỏe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679" y="1129554"/>
            <a:ext cx="3852473" cy="501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05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6"/>
            <a:ext cx="10515600" cy="719093"/>
          </a:xfrm>
        </p:spPr>
        <p:txBody>
          <a:bodyPr>
            <a:normAutofit fontScale="90000"/>
          </a:bodyPr>
          <a:lstStyle/>
          <a:p>
            <a:pPr algn="ct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thành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phần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thuốc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tử</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340659" y="1188720"/>
            <a:ext cx="4282440" cy="5131934"/>
          </a:xfrm>
        </p:spPr>
        <p:txBody>
          <a:bodyPr>
            <a:normAutofit fontScale="92500" lnSpcReduction="10000"/>
          </a:bodyPr>
          <a:lstStyle/>
          <a:p>
            <a:pPr algn="just"/>
            <a:r>
              <a:rPr lang="en-US" sz="3300" b="1" u="sng" dirty="0" smtClean="0">
                <a:solidFill>
                  <a:schemeClr val="accent2"/>
                </a:solidFill>
                <a:latin typeface="Times New Roman" panose="02020603050405020304" pitchFamily="18" charset="0"/>
                <a:cs typeface="Times New Roman" panose="02020603050405020304" pitchFamily="18" charset="0"/>
              </a:rPr>
              <a:t>1. Nicotine</a:t>
            </a:r>
          </a:p>
          <a:p>
            <a:pPr algn="just"/>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Nicotin</a:t>
            </a:r>
            <a:r>
              <a:rPr lang="en-US" dirty="0" smtClean="0">
                <a:latin typeface="Times New Roman" panose="02020603050405020304" pitchFamily="18" charset="0"/>
                <a:cs typeface="Times New Roman" panose="02020603050405020304" pitchFamily="18" charset="0"/>
              </a:rPr>
              <a:t> 1,5-2%,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nhất</a:t>
            </a:r>
            <a:r>
              <a:rPr lang="en-US" dirty="0" smtClean="0">
                <a:latin typeface="Times New Roman" panose="02020603050405020304" pitchFamily="18" charset="0"/>
                <a:cs typeface="Times New Roman" panose="02020603050405020304" pitchFamily="18" charset="0"/>
              </a:rPr>
              <a:t> 3%( </a:t>
            </a:r>
            <a:r>
              <a:rPr lang="en-US" dirty="0" err="1" smtClean="0">
                <a:latin typeface="Times New Roman" panose="02020603050405020304" pitchFamily="18" charset="0"/>
                <a:cs typeface="Times New Roman" panose="02020603050405020304" pitchFamily="18" charset="0"/>
              </a:rPr>
              <a:t>dành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nặng</a:t>
            </a:r>
            <a:r>
              <a:rPr lang="en-US" dirty="0" smtClean="0">
                <a:latin typeface="Times New Roman" panose="02020603050405020304" pitchFamily="18" charset="0"/>
                <a:cs typeface="Times New Roman" panose="02020603050405020304" pitchFamily="18" charset="0"/>
              </a:rPr>
              <a:t>, hút 2 </a:t>
            </a:r>
            <a:r>
              <a:rPr lang="en-US" dirty="0" err="1" smtClean="0">
                <a:latin typeface="Times New Roman" panose="02020603050405020304" pitchFamily="18" charset="0"/>
                <a:cs typeface="Times New Roman" panose="02020603050405020304" pitchFamily="18" charset="0"/>
              </a:rPr>
              <a:t>bao</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a:t>
            </a:r>
          </a:p>
          <a:p>
            <a:pPr lvl="0" algn="just"/>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phẩm</a:t>
            </a:r>
            <a:r>
              <a:rPr lang="en-US" dirty="0" smtClean="0">
                <a:latin typeface="Times New Roman" panose="02020603050405020304" pitchFamily="18" charset="0"/>
                <a:cs typeface="Times New Roman" panose="02020603050405020304" pitchFamily="18" charset="0"/>
              </a:rPr>
              <a:t> JUUL 0,7ml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3% (35mg/ml). 5% (59mg/ml/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5% </a:t>
            </a:r>
            <a:r>
              <a:rPr lang="en-US" dirty="0" err="1" smtClean="0">
                <a:latin typeface="Times New Roman" panose="02020603050405020304" pitchFamily="18" charset="0"/>
                <a:cs typeface="Times New Roman" panose="02020603050405020304" pitchFamily="18" charset="0"/>
              </a:rPr>
              <a:t>chứa</a:t>
            </a:r>
            <a:r>
              <a:rPr lang="en-US" dirty="0" smtClean="0">
                <a:latin typeface="Times New Roman" panose="02020603050405020304" pitchFamily="18" charset="0"/>
                <a:cs typeface="Times New Roman" panose="02020603050405020304" pitchFamily="18" charset="0"/>
              </a:rPr>
              <a:t> 69mg/ml</a:t>
            </a:r>
          </a:p>
          <a:p>
            <a:pPr lvl="0" algn="just"/>
            <a:r>
              <a:rPr lang="en-US" dirty="0" err="1" smtClean="0">
                <a:latin typeface="Times New Roman" panose="02020603050405020304" pitchFamily="18" charset="0"/>
                <a:cs typeface="Times New Roman" panose="02020603050405020304" pitchFamily="18" charset="0"/>
              </a:rPr>
              <a:t>Nicotin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TLĐT ở </a:t>
            </a:r>
            <a:r>
              <a:rPr lang="en-US" dirty="0" err="1" smtClean="0">
                <a:latin typeface="Times New Roman" panose="02020603050405020304" pitchFamily="18" charset="0"/>
                <a:cs typeface="Times New Roman" panose="02020603050405020304" pitchFamily="18" charset="0"/>
              </a:rPr>
              <a:t>dạng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muối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pH </a:t>
            </a:r>
            <a:r>
              <a:rPr lang="en-US" dirty="0" err="1" smtClean="0">
                <a:latin typeface="Times New Roman" panose="02020603050405020304" pitchFamily="18" charset="0"/>
                <a:cs typeface="Times New Roman" panose="02020603050405020304" pitchFamily="18" charset="0"/>
              </a:rPr>
              <a:t>thấp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Nicotin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giúp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hút </a:t>
            </a:r>
            <a:r>
              <a:rPr lang="en-US" dirty="0" err="1" smtClean="0">
                <a:latin typeface="Times New Roman" panose="02020603050405020304" pitchFamily="18" charset="0"/>
                <a:cs typeface="Times New Roman" panose="02020603050405020304" pitchFamily="18" charset="0"/>
              </a:rPr>
              <a:t>hít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dàng</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so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TL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thống</a:t>
            </a:r>
            <a:endParaRPr lang="en-US" dirty="0" smtClean="0">
              <a:latin typeface="Times New Roman" panose="02020603050405020304" pitchFamily="18" charset="0"/>
              <a:cs typeface="Times New Roman" panose="02020603050405020304" pitchFamily="18" charset="0"/>
            </a:endParaRPr>
          </a:p>
        </p:txBody>
      </p:sp>
      <p:pic>
        <p:nvPicPr>
          <p:cNvPr id="2050" name="Picture 2" descr="Nicotine trong thuốc lá là chất gì, gây nghiện mạnh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027" y="1188720"/>
            <a:ext cx="6954974" cy="546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27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966"/>
          </a:xfrm>
        </p:spPr>
        <p:txBody>
          <a:bodyPr>
            <a:normAutofit fontScale="90000"/>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thành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có</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trong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thuốc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điện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tử</a:t>
            </a: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263433" y="731520"/>
            <a:ext cx="11754396" cy="3214096"/>
          </a:xfrm>
        </p:spPr>
        <p:txBody>
          <a:bodyPr>
            <a:normAutofit fontScale="92500" lnSpcReduction="10000"/>
          </a:bodyPr>
          <a:lstStyle/>
          <a:p>
            <a:r>
              <a:rPr lang="en-US" b="1" u="sng" dirty="0">
                <a:solidFill>
                  <a:schemeClr val="accent2"/>
                </a:solidFill>
                <a:latin typeface="Times New Roman" panose="02020603050405020304" pitchFamily="18" charset="0"/>
                <a:cs typeface="Times New Roman" panose="02020603050405020304" pitchFamily="18" charset="0"/>
              </a:rPr>
              <a:t>2. </a:t>
            </a:r>
            <a:r>
              <a:rPr lang="en-US" b="1" u="sng" dirty="0" err="1">
                <a:solidFill>
                  <a:schemeClr val="accent2"/>
                </a:solidFill>
                <a:latin typeface="Times New Roman" panose="02020603050405020304" pitchFamily="18" charset="0"/>
                <a:cs typeface="Times New Roman" panose="02020603050405020304" pitchFamily="18" charset="0"/>
              </a:rPr>
              <a:t>Các</a:t>
            </a:r>
            <a:r>
              <a:rPr lang="en-US" b="1" u="sng" dirty="0">
                <a:solidFill>
                  <a:schemeClr val="accent2"/>
                </a:solidFill>
                <a:latin typeface="Times New Roman" panose="02020603050405020304" pitchFamily="18" charset="0"/>
                <a:cs typeface="Times New Roman" panose="02020603050405020304" pitchFamily="18" charset="0"/>
              </a:rPr>
              <a:t> </a:t>
            </a:r>
            <a:r>
              <a:rPr lang="en-US" b="1" u="sng" dirty="0" err="1">
                <a:solidFill>
                  <a:schemeClr val="accent2"/>
                </a:solidFill>
                <a:latin typeface="Times New Roman" panose="02020603050405020304" pitchFamily="18" charset="0"/>
                <a:cs typeface="Times New Roman" panose="02020603050405020304" pitchFamily="18" charset="0"/>
              </a:rPr>
              <a:t>hóa</a:t>
            </a:r>
            <a:r>
              <a:rPr lang="en-US" b="1" u="sng" dirty="0">
                <a:solidFill>
                  <a:schemeClr val="accent2"/>
                </a:solidFill>
                <a:latin typeface="Times New Roman" panose="02020603050405020304" pitchFamily="18" charset="0"/>
                <a:cs typeface="Times New Roman" panose="02020603050405020304" pitchFamily="18" charset="0"/>
              </a:rPr>
              <a:t> </a:t>
            </a:r>
            <a:r>
              <a:rPr lang="en-US" b="1" u="sng" dirty="0" err="1">
                <a:solidFill>
                  <a:schemeClr val="accent2"/>
                </a:solidFill>
                <a:latin typeface="Times New Roman" panose="02020603050405020304" pitchFamily="18" charset="0"/>
                <a:cs typeface="Times New Roman" panose="02020603050405020304" pitchFamily="18" charset="0"/>
              </a:rPr>
              <a:t>chất</a:t>
            </a:r>
            <a:r>
              <a:rPr lang="en-US" b="1" u="sng" dirty="0">
                <a:solidFill>
                  <a:schemeClr val="accent2"/>
                </a:solidFill>
                <a:latin typeface="Times New Roman" panose="02020603050405020304" pitchFamily="18" charset="0"/>
                <a:cs typeface="Times New Roman" panose="02020603050405020304" pitchFamily="18" charset="0"/>
              </a:rPr>
              <a:t> </a:t>
            </a:r>
            <a:r>
              <a:rPr lang="en-US" b="1" u="sng" dirty="0" smtClean="0">
                <a:solidFill>
                  <a:schemeClr val="accent2"/>
                </a:solidFill>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hóa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tục</a:t>
            </a:r>
            <a:r>
              <a:rPr lang="en-US" dirty="0" smtClean="0">
                <a:latin typeface="Times New Roman" panose="02020603050405020304" pitchFamily="18" charset="0"/>
                <a:cs typeface="Times New Roman" panose="02020603050405020304" pitchFamily="18" charset="0"/>
              </a:rPr>
              <a:t> </a:t>
            </a:r>
          </a:p>
          <a:p>
            <a:pPr algn="just"/>
            <a:r>
              <a:rPr lang="vi-VN" dirty="0" smtClean="0">
                <a:latin typeface="Times New Roman" panose="02020603050405020304" pitchFamily="18" charset="0"/>
                <a:cs typeface="Times New Roman" panose="02020603050405020304" pitchFamily="18" charset="0"/>
              </a:rPr>
              <a:t>Nghiên </a:t>
            </a:r>
            <a:r>
              <a:rPr lang="vi-VN" dirty="0">
                <a:latin typeface="Times New Roman" panose="02020603050405020304" pitchFamily="18" charset="0"/>
                <a:cs typeface="Times New Roman" panose="02020603050405020304" pitchFamily="18" charset="0"/>
              </a:rPr>
              <a:t>cứu mới đây của Đại học Johns Hopkins cho thấy, thuốc lá điện tử có chứa hóa chất có thể gây rủi ro cho sức khỏe con người. Đây là nghiên cứu đầu tiên tiến hành phân về tất cả các hợp chất tiềm ẩn có trong chất lỏng và sol khí bằng cách sử dụng sắc ký lỏng/ khối phổ độ phân giải cao. Bốn chất lỏng vape có hương vị phổ biến đã được thử nghiệm. Kết quả cho thấy gần 2.000 hợp chất hóa học khác nhau đã được phát hiện trong nghiên cứu và hầu hết các hợp chất đó đều chưa được xác định. Trong đó có 6 hợp chất có khả năng gây hại, bao gồm hóa chất có khả năng gây kích ứng đường hô hấp, hóa chất công nghiệp, thuốc trừ sâu và caffeine. </a:t>
            </a:r>
            <a:endParaRPr lang="en-US" dirty="0" smtClean="0">
              <a:latin typeface="Times New Roman" panose="02020603050405020304" pitchFamily="18" charset="0"/>
              <a:cs typeface="Times New Roman" panose="02020603050405020304" pitchFamily="18" charset="0"/>
            </a:endParaRPr>
          </a:p>
          <a:p>
            <a:endParaRPr lang="en-US" dirty="0"/>
          </a:p>
        </p:txBody>
      </p:sp>
      <p:pic>
        <p:nvPicPr>
          <p:cNvPr id="3074" name="Picture 2" descr="Mối nguy thuốc lá thế hệ m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16" y="3945616"/>
            <a:ext cx="10269583" cy="291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1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7194"/>
            <a:ext cx="10515600" cy="483961"/>
          </a:xfrm>
        </p:spPr>
        <p:txBody>
          <a:bodyPr>
            <a:normAutofit fontScale="90000"/>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thành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có</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trong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thuốc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điện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tử</a:t>
            </a: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17566" y="953588"/>
            <a:ext cx="8071666" cy="5904411"/>
          </a:xfrm>
        </p:spPr>
        <p:txBody>
          <a:bodyPr>
            <a:noAutofit/>
          </a:bodyPr>
          <a:lstStyle/>
          <a:p>
            <a:r>
              <a:rPr lang="en-US" sz="2200" b="1" dirty="0" smtClean="0">
                <a:solidFill>
                  <a:schemeClr val="accent2"/>
                </a:solidFill>
                <a:latin typeface="Times New Roman" panose="02020603050405020304" pitchFamily="18" charset="0"/>
                <a:cs typeface="Times New Roman" panose="02020603050405020304" pitchFamily="18" charset="0"/>
              </a:rPr>
              <a:t>3</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Các</a:t>
            </a:r>
            <a:r>
              <a:rPr lang="en-US" b="1" dirty="0" smtClean="0">
                <a:solidFill>
                  <a:schemeClr val="accent2"/>
                </a:solidFill>
                <a:latin typeface="Times New Roman" panose="02020603050405020304" pitchFamily="18" charset="0"/>
                <a:cs typeface="Times New Roman" panose="02020603050405020304" pitchFamily="18" charset="0"/>
              </a:rPr>
              <a:t> ma </a:t>
            </a:r>
            <a:r>
              <a:rPr lang="en-US" b="1" dirty="0" err="1" smtClean="0">
                <a:solidFill>
                  <a:schemeClr val="accent2"/>
                </a:solidFill>
                <a:latin typeface="Times New Roman" panose="02020603050405020304" pitchFamily="18" charset="0"/>
                <a:cs typeface="Times New Roman" panose="02020603050405020304" pitchFamily="18" charset="0"/>
              </a:rPr>
              <a:t>túy</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trong</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thuốc</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lá</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điện</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tử</a:t>
            </a:r>
            <a:endParaRPr lang="en-US" b="1" dirty="0" smtClean="0">
              <a:solidFill>
                <a:schemeClr val="accent2"/>
              </a:solidFill>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Nguy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dùng</a:t>
            </a:r>
            <a:r>
              <a:rPr lang="en-US" sz="2200" dirty="0" smtClean="0">
                <a:latin typeface="Times New Roman" panose="02020603050405020304" pitchFamily="18" charset="0"/>
                <a:cs typeface="Times New Roman" panose="02020603050405020304" pitchFamily="18" charset="0"/>
              </a:rPr>
              <a:t> ma </a:t>
            </a:r>
            <a:r>
              <a:rPr lang="en-US" sz="2200" dirty="0" err="1" smtClean="0">
                <a:latin typeface="Times New Roman" panose="02020603050405020304" pitchFamily="18" charset="0"/>
                <a:cs typeface="Times New Roman" panose="02020603050405020304" pitchFamily="18" charset="0"/>
              </a:rPr>
              <a:t>túy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gấp</a:t>
            </a:r>
            <a:r>
              <a:rPr lang="en-US" sz="2200" dirty="0" smtClean="0">
                <a:latin typeface="Times New Roman" panose="02020603050405020304" pitchFamily="18" charset="0"/>
                <a:cs typeface="Times New Roman" panose="02020603050405020304" pitchFamily="18" charset="0"/>
              </a:rPr>
              <a:t> 3,5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so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hút </a:t>
            </a:r>
            <a:r>
              <a:rPr lang="en-US" sz="2200" dirty="0" err="1" smtClean="0">
                <a:latin typeface="Times New Roman" panose="02020603050405020304" pitchFamily="18" charset="0"/>
                <a:cs typeface="Times New Roman" panose="02020603050405020304" pitchFamily="18" charset="0"/>
              </a:rPr>
              <a:t>thuốc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tử</a:t>
            </a:r>
            <a:endParaRPr lang="en-US" sz="2200" dirty="0" smtClean="0">
              <a:latin typeface="Times New Roman" panose="02020603050405020304" pitchFamily="18" charset="0"/>
              <a:cs typeface="Times New Roman" panose="02020603050405020304" pitchFamily="18" charset="0"/>
            </a:endParaRPr>
          </a:p>
          <a:p>
            <a:pPr algn="just"/>
            <a:r>
              <a:rPr lang="en-US" sz="2200" b="1" dirty="0" smtClean="0">
                <a:solidFill>
                  <a:srgbClr val="C00000"/>
                </a:solidFill>
                <a:latin typeface="Times New Roman" panose="02020603050405020304" pitchFamily="18" charset="0"/>
                <a:cs typeface="Times New Roman" panose="02020603050405020304" pitchFamily="18" charset="0"/>
              </a:rPr>
              <a:t>3.1 </a:t>
            </a:r>
            <a:r>
              <a:rPr lang="en-US" sz="2200" b="1" dirty="0" err="1" smtClean="0">
                <a:solidFill>
                  <a:srgbClr val="C00000"/>
                </a:solidFill>
                <a:latin typeface="Times New Roman" panose="02020603050405020304" pitchFamily="18" charset="0"/>
                <a:cs typeface="Times New Roman" panose="02020603050405020304" pitchFamily="18" charset="0"/>
              </a:rPr>
              <a:t>Cần</a:t>
            </a:r>
            <a:r>
              <a:rPr lang="en-US" sz="2200" b="1" dirty="0" smtClean="0">
                <a:solidFill>
                  <a:srgbClr val="C00000"/>
                </a:solidFill>
                <a:latin typeface="Times New Roman" panose="02020603050405020304" pitchFamily="18" charset="0"/>
                <a:cs typeface="Times New Roman" panose="02020603050405020304" pitchFamily="18" charset="0"/>
              </a:rPr>
              <a:t> </a:t>
            </a:r>
            <a:r>
              <a:rPr lang="en-US" sz="2200" b="1" dirty="0" err="1" smtClean="0">
                <a:solidFill>
                  <a:srgbClr val="C00000"/>
                </a:solidFill>
                <a:latin typeface="Times New Roman" panose="02020603050405020304" pitchFamily="18" charset="0"/>
                <a:cs typeface="Times New Roman" panose="02020603050405020304" pitchFamily="18" charset="0"/>
              </a:rPr>
              <a:t>sa</a:t>
            </a:r>
            <a:r>
              <a:rPr lang="en-US" sz="2200" b="1" dirty="0" smtClean="0">
                <a:solidFill>
                  <a:srgbClr val="C00000"/>
                </a:solidFill>
                <a:latin typeface="Times New Roman" panose="02020603050405020304" pitchFamily="18" charset="0"/>
                <a:cs typeface="Times New Roman" panose="02020603050405020304" pitchFamily="18" charset="0"/>
              </a:rPr>
              <a:t>:</a:t>
            </a:r>
            <a:r>
              <a:rPr lang="vi-VN" sz="2200" i="1" dirty="0">
                <a:latin typeface="+mj-lt"/>
              </a:rPr>
              <a:t>THC (Tetrahydrocannabinol):</a:t>
            </a:r>
            <a:r>
              <a:rPr lang="vi-VN" sz="2200" dirty="0">
                <a:latin typeface="+mj-lt"/>
              </a:rPr>
              <a:t> Đây là chất gây nghiện chính trong cần sa và được sử dụng để tạo ra các loại thuốc lá điện tử có chứa cần sa. THC được tìm thấy trong nhựa do các tuyến của cây cần sa tiết ra, kích thích các tế bào trong não giải phóng dopamine, tạo ra cảm giác hưng phấn. THC có thể gây ảo giác, thay đổi suy nghĩ và gây ảo tưởng.</a:t>
            </a:r>
          </a:p>
          <a:p>
            <a:pPr algn="just"/>
            <a:r>
              <a:rPr lang="vi-VN" sz="2200" i="1" dirty="0">
                <a:latin typeface="+mj-lt"/>
              </a:rPr>
              <a:t>CBD (Cannabidiol)</a:t>
            </a:r>
            <a:r>
              <a:rPr lang="vi-VN" sz="2200" dirty="0">
                <a:latin typeface="+mj-lt"/>
              </a:rPr>
              <a:t>: Đây là hoạt chất phổ biến thứ hai trong cần sa được sử dụng trong các loại thuốc lá điện tử. Tuy không gây hiệu ứng gây nghiện nhưng sau khi sử dụng chúng vẫn có thể cho kết quả dương tính với cần sa.</a:t>
            </a:r>
          </a:p>
          <a:p>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tùy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thuộc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dạng</a:t>
            </a:r>
            <a:r>
              <a:rPr lang="en-US" sz="2200" dirty="0" smtClean="0">
                <a:latin typeface="Times New Roman" panose="02020603050405020304" pitchFamily="18" charset="0"/>
                <a:cs typeface="Times New Roman" panose="02020603050405020304" pitchFamily="18" charset="0"/>
              </a:rPr>
              <a:t>: ban </a:t>
            </a:r>
            <a:r>
              <a:rPr lang="en-US" sz="2200" dirty="0" err="1" smtClean="0">
                <a:latin typeface="Times New Roman" panose="02020603050405020304" pitchFamily="18" charset="0"/>
                <a:cs typeface="Times New Roman" panose="02020603050405020304" pitchFamily="18" charset="0"/>
              </a:rPr>
              <a:t>đầu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kinh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Tổn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quan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a:t>
            </a:r>
            <a:r>
              <a:rPr lang="en-US" sz="2200" dirty="0" smtClean="0">
                <a:latin typeface="Times New Roman" panose="02020603050405020304" pitchFamily="18" charset="0"/>
                <a:cs typeface="Times New Roman" panose="02020603050405020304" pitchFamily="18" charset="0"/>
              </a:rPr>
              <a:t> XRL11 </a:t>
            </a:r>
            <a:r>
              <a:rPr lang="en-US" sz="2200" dirty="0" err="1" smtClean="0">
                <a:latin typeface="Times New Roman" panose="02020603050405020304" pitchFamily="18" charset="0"/>
                <a:cs typeface="Times New Roman" panose="02020603050405020304" pitchFamily="18" charset="0"/>
              </a:rPr>
              <a:t>gây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thận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5122" name="Picture 2" descr="Hôn mê vì thuốc lá điện tử có cần sa tổng hợp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32" y="1449977"/>
            <a:ext cx="3815534" cy="4532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anose="02020603050405020304" pitchFamily="18" charset="0"/>
                <a:cs typeface="Times New Roman" panose="02020603050405020304" pitchFamily="18" charset="0"/>
              </a:rPr>
              <a:t>Các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thành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có</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trong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thuốc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điện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tử</a:t>
            </a: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 y="1162594"/>
            <a:ext cx="8098970" cy="5695406"/>
          </a:xfrm>
        </p:spPr>
        <p:txBody>
          <a:bodyPr>
            <a:normAutofit fontScale="85000" lnSpcReduction="10000"/>
          </a:bodyPr>
          <a:lstStyle/>
          <a:p>
            <a:pPr algn="just"/>
            <a:r>
              <a:rPr lang="en-US" b="1" dirty="0">
                <a:solidFill>
                  <a:srgbClr val="C00000"/>
                </a:solidFill>
                <a:latin typeface="Times New Roman" panose="02020603050405020304" pitchFamily="18" charset="0"/>
                <a:cs typeface="Times New Roman" panose="02020603050405020304" pitchFamily="18" charset="0"/>
              </a:rPr>
              <a:t>3.2 </a:t>
            </a:r>
            <a:r>
              <a:rPr lang="en-US" b="1" dirty="0" err="1">
                <a:solidFill>
                  <a:srgbClr val="C00000"/>
                </a:solidFill>
                <a:latin typeface="Times New Roman" panose="02020603050405020304" pitchFamily="18" charset="0"/>
                <a:cs typeface="Times New Roman" panose="02020603050405020304" pitchFamily="18" charset="0"/>
              </a:rPr>
              <a:t>Cần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sa</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tổng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hợp</a:t>
            </a:r>
            <a:r>
              <a:rPr lang="en-US" b="1" dirty="0">
                <a:solidFill>
                  <a:srgbClr val="C00000"/>
                </a:solidFill>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Ở hầu hết các nước trên thế giới cần sa tổng hợp là chất bất hợp pháp. Tháng 4/2018, có ít nhất 2 người chết và 107 người phải nhập viện  ở Chicago và nhiều nơi khác trong bang Illinois, Mỹ, do chảy máu mắt, mũi, lợi; tiểu ra máu và nhiều triệu chứng khác. Mẫu xét nghiệm của 9 người trong số này có chất Brodifacoum (chống đông máu), vốn có trong thuốc chuột. Không khó hiểu vì cần sa tổng hợp được điều chế từ trăm loại hóa chất khác nhau!</a:t>
            </a:r>
          </a:p>
          <a:p>
            <a:pPr algn="just"/>
            <a:r>
              <a:rPr lang="vi-VN" dirty="0">
                <a:latin typeface="Times New Roman" panose="02020603050405020304" pitchFamily="18" charset="0"/>
                <a:cs typeface="Times New Roman" panose="02020603050405020304" pitchFamily="18" charset="0"/>
              </a:rPr>
              <a:t>Cần sa tổng hợp được tẩm vào thảo mộc khô; sợi thuốc lá, thuốc lào; sôcôla; đồ uống… Ví dụ trong "cỏ Mỹ" thường tẩm chất XLR-11 (hay 5-fluoro-UR-144) hoặc ADB-BUTICANA. Phổ biến nhất là các chất cần sa tổng hợp trộn vào tinh dầu thuốc lá điện tử. Thuốc lá điện tử có những tác hại còn mạnh hơn thuốc lá truyền thống. Nghiên cứu gần đây nhất của đại học Johns Hopkins, Mỹ, thấy thuốc lá điện tử có gần 2.000 chất và hầu hết đều chưa được xác định tính chất; mới xác định được 6 hợp gây hại kích ứng đường hô hấp, tính chất giống hóa chất công nghiệp và thuốc trừ </a:t>
            </a:r>
            <a:r>
              <a:rPr lang="vi-VN" dirty="0" smtClean="0">
                <a:latin typeface="Times New Roman" panose="02020603050405020304" pitchFamily="18" charset="0"/>
                <a:cs typeface="Times New Roman" panose="02020603050405020304" pitchFamily="18" charset="0"/>
              </a:rPr>
              <a:t>sâu</a:t>
            </a:r>
            <a:r>
              <a:rPr lang="vi-VN" b="1"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p>
          <a:p>
            <a:endParaRPr lang="vi-VN" dirty="0"/>
          </a:p>
          <a:p>
            <a:endParaRPr lang="en-US" dirty="0"/>
          </a:p>
        </p:txBody>
      </p:sp>
      <p:pic>
        <p:nvPicPr>
          <p:cNvPr id="6148" name="Picture 4" descr="Hàng trăm ca cấp cứu vì cần sa tổng hợp Spice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970" y="1162593"/>
            <a:ext cx="3931921" cy="556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5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8909"/>
          </a:xfrm>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Tác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hại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thuốc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điện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tử</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8931" y="1254034"/>
            <a:ext cx="6335998" cy="5603966"/>
          </a:xfrm>
        </p:spPr>
        <p:txBody>
          <a:bodyPr>
            <a:normAutofit/>
          </a:bodyPr>
          <a:lstStyle/>
          <a:p>
            <a:pPr marL="0" indent="0" algn="just">
              <a:buNone/>
            </a:pPr>
            <a:r>
              <a:rPr lang="en-US" b="1" dirty="0" smtClean="0">
                <a:solidFill>
                  <a:srgbClr val="C00000"/>
                </a:solidFill>
                <a:latin typeface="Times New Roman" panose="02020603050405020304" pitchFamily="18" charset="0"/>
                <a:cs typeface="Times New Roman" panose="02020603050405020304" pitchFamily="18" charset="0"/>
              </a:rPr>
              <a:t>1. </a:t>
            </a:r>
            <a:r>
              <a:rPr lang="en-US" b="1" dirty="0" err="1" smtClean="0">
                <a:solidFill>
                  <a:srgbClr val="C00000"/>
                </a:solidFill>
                <a:latin typeface="Times New Roman" panose="02020603050405020304" pitchFamily="18" charset="0"/>
                <a:cs typeface="Times New Roman" panose="02020603050405020304" pitchFamily="18" charset="0"/>
              </a:rPr>
              <a:t>Hô</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hấp</a:t>
            </a:r>
            <a:endParaRPr lang="en-US" b="1" dirty="0" smtClean="0">
              <a:solidFill>
                <a:srgbClr val="C00000"/>
              </a:solidFill>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ngắn</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hấp</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kéo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tắc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nghẽn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hen,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COPD, </a:t>
            </a:r>
            <a:r>
              <a:rPr lang="en-US" dirty="0" err="1" smtClean="0">
                <a:latin typeface="Times New Roman" panose="02020603050405020304" pitchFamily="18" charset="0"/>
                <a:cs typeface="Times New Roman" panose="02020603050405020304" pitchFamily="18" charset="0"/>
              </a:rPr>
              <a:t>viêm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mạn</a:t>
            </a:r>
            <a:endParaRPr lang="en-US" dirty="0" smtClean="0">
              <a:latin typeface="Times New Roman" panose="02020603050405020304" pitchFamily="18" charset="0"/>
              <a:cs typeface="Times New Roman" panose="02020603050405020304" pitchFamily="18" charset="0"/>
            </a:endParaRPr>
          </a:p>
          <a:p>
            <a:pPr algn="just"/>
            <a:r>
              <a:rPr lang="en-US" dirty="0" err="1" smtClean="0">
                <a:latin typeface="Times New Roman" panose="02020603050405020304" pitchFamily="18" charset="0"/>
                <a:cs typeface="Times New Roman" panose="02020603050405020304" pitchFamily="18" charset="0"/>
              </a:rPr>
              <a:t>Các</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hóa chất nguy hiểm trong thuốc lá điện tử như acetaldehyde và formaldehyde </a:t>
            </a:r>
            <a:r>
              <a:rPr lang="vi-VN" dirty="0" smtClean="0">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endParaRPr lang="en-US" dirty="0"/>
          </a:p>
          <a:p>
            <a:pPr algn="just"/>
            <a:endParaRPr lang="en-US" dirty="0"/>
          </a:p>
        </p:txBody>
      </p:sp>
      <p:pic>
        <p:nvPicPr>
          <p:cNvPr id="7170" name="Picture 2" descr="Nghiện thuốc lá điện tử phổi nam sinh 17 tuổi biến thành bỏng ng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817" y="1724614"/>
            <a:ext cx="5112357" cy="466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65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2346"/>
          </a:xfrm>
        </p:spPr>
        <p:txBody>
          <a:bodyPr/>
          <a:lstStyle/>
          <a:p>
            <a:pPr algn="ctr"/>
            <a:r>
              <a:rPr lang="en-US" b="1" dirty="0" err="1">
                <a:solidFill>
                  <a:srgbClr val="FF0000"/>
                </a:solidFill>
                <a:latin typeface="Times New Roman" panose="02020603050405020304" pitchFamily="18" charset="0"/>
                <a:cs typeface="Times New Roman" panose="02020603050405020304" pitchFamily="18" charset="0"/>
              </a:rPr>
              <a:t>Tác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hại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thuốc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tử</a:t>
            </a:r>
            <a:endParaRPr lang="en-US" dirty="0"/>
          </a:p>
        </p:txBody>
      </p:sp>
      <p:sp>
        <p:nvSpPr>
          <p:cNvPr id="3" name="Content Placeholder 2"/>
          <p:cNvSpPr>
            <a:spLocks noGrp="1"/>
          </p:cNvSpPr>
          <p:nvPr>
            <p:ph idx="1"/>
          </p:nvPr>
        </p:nvSpPr>
        <p:spPr>
          <a:xfrm>
            <a:off x="155575" y="1422027"/>
            <a:ext cx="5330825" cy="5301502"/>
          </a:xfrm>
        </p:spPr>
        <p:txBody>
          <a:bodyPr>
            <a:normAutofit lnSpcReduction="10000"/>
          </a:bodyPr>
          <a:lstStyle/>
          <a:p>
            <a:pPr marL="0" indent="0">
              <a:buNone/>
            </a:pPr>
            <a:r>
              <a:rPr lang="en-US" b="1" dirty="0">
                <a:solidFill>
                  <a:srgbClr val="C00000"/>
                </a:solidFill>
                <a:latin typeface="Times New Roman" panose="02020603050405020304" pitchFamily="18" charset="0"/>
                <a:cs typeface="Times New Roman" panose="02020603050405020304" pitchFamily="18" charset="0"/>
              </a:rPr>
              <a:t>2.Tim </a:t>
            </a:r>
            <a:r>
              <a:rPr lang="en-US" b="1" dirty="0" err="1">
                <a:solidFill>
                  <a:srgbClr val="C00000"/>
                </a:solidFill>
                <a:latin typeface="Times New Roman" panose="02020603050405020304" pitchFamily="18" charset="0"/>
                <a:cs typeface="Times New Roman" panose="02020603050405020304" pitchFamily="18" charset="0"/>
              </a:rPr>
              <a:t>mạch</a:t>
            </a:r>
            <a:endParaRPr lang="en-US" b="1" dirty="0">
              <a:solidFill>
                <a:srgbClr val="C0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sớm,tiếp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vọt</a:t>
            </a:r>
            <a:r>
              <a:rPr lang="en-US" dirty="0">
                <a:latin typeface="Times New Roman" panose="02020603050405020304" pitchFamily="18" charset="0"/>
                <a:cs typeface="Times New Roman" panose="02020603050405020304" pitchFamily="18" charset="0"/>
              </a:rPr>
              <a:t> adrenaline,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AutoShape 2" descr="Thuốc lá với bệnh tim mạ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Thuốc lá là nguyên nhân hàng đầu gây các bệnh về tim m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528" y="1422027"/>
            <a:ext cx="6563472" cy="530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32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1519</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TÁC HẠI CỦA THUỐC LÁ ĐIỆN TỬ</vt:lpstr>
      <vt:lpstr>Thuốc lá điện tử là gì? </vt:lpstr>
      <vt:lpstr>Các thành phần có trong thuốc lá điện tử </vt:lpstr>
      <vt:lpstr>Các thành phần có trong thuốc lá điện tử </vt:lpstr>
      <vt:lpstr>Các thành phần có trong thuốc lá điện tử </vt:lpstr>
      <vt:lpstr>Các thành phần có trong thuốc lá điện tử </vt:lpstr>
      <vt:lpstr>Các thành phần có trong thuốc lá điện tử </vt:lpstr>
      <vt:lpstr>Tác hại của thuốc lá điện tử</vt:lpstr>
      <vt:lpstr>Tác hại của thuốc lá điện tử</vt:lpstr>
      <vt:lpstr>Tác hại của thuốc lá điện tử</vt:lpstr>
      <vt:lpstr>Tác hại của thuốc lá điện tử</vt:lpstr>
      <vt:lpstr>Tác hại của thuốc lá điện tử</vt:lpstr>
      <vt:lpstr>Tác hại của thuốc lá điện tử</vt:lpstr>
      <vt:lpstr>Tác hại của thuốc lá điện tử</vt:lpstr>
      <vt:lpstr>Bệnh lý/ ngộ độc mới tại Mỹ (EVALI)</vt:lpstr>
      <vt:lpstr>Ngộ độc cần sa trong thuốc lá điện tử</vt:lpstr>
      <vt:lpstr>Hít thụ động với hơi thuốc lá điện tử</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TÁC HẠI CỦA THUỐC LÁ ĐIỆN TỬ</dc:title>
  <dc:creator>PC</dc:creator>
  <cp:lastModifiedBy>PC</cp:lastModifiedBy>
  <cp:revision>27</cp:revision>
  <dcterms:created xsi:type="dcterms:W3CDTF">2023-08-25T00:52:11Z</dcterms:created>
  <dcterms:modified xsi:type="dcterms:W3CDTF">2023-08-30T04:37:53Z</dcterms:modified>
</cp:coreProperties>
</file>